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handoutMasterIdLst>
    <p:handoutMasterId r:id="rId17"/>
  </p:handoutMasterIdLst>
  <p:sldIdLst>
    <p:sldId id="396" r:id="rId3"/>
    <p:sldId id="397" r:id="rId4"/>
    <p:sldId id="398" r:id="rId5"/>
    <p:sldId id="399" r:id="rId6"/>
    <p:sldId id="400" r:id="rId7"/>
    <p:sldId id="401" r:id="rId8"/>
    <p:sldId id="402" r:id="rId9"/>
    <p:sldId id="403" r:id="rId10"/>
    <p:sldId id="404" r:id="rId11"/>
    <p:sldId id="405" r:id="rId12"/>
    <p:sldId id="406" r:id="rId13"/>
    <p:sldId id="407" r:id="rId14"/>
    <p:sldId id="408" r:id="rId15"/>
  </p:sldIdLst>
  <p:sldSz cx="9144000" cy="6858000" type="screen4x3"/>
  <p:notesSz cx="6735763" cy="9866313"/>
  <p:custDataLst>
    <p:tags r:id="rId18"/>
  </p:custDataLst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žica Horvat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33" autoAdjust="0"/>
    <p:restoredTop sz="94660"/>
  </p:normalViewPr>
  <p:slideViewPr>
    <p:cSldViewPr snapToObjects="1">
      <p:cViewPr>
        <p:scale>
          <a:sx n="80" d="100"/>
          <a:sy n="80" d="100"/>
        </p:scale>
        <p:origin x="-1032" y="-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72" d="100"/>
          <a:sy n="72" d="100"/>
        </p:scale>
        <p:origin x="-2952" y="-91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768" tIns="45384" rIns="90768" bIns="45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hr-HR"/>
              <a:t>Program pomoći Europske unije u RH – Pregled stanja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0768" tIns="45384" rIns="90768" bIns="45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4CC55A-9915-4B00-B653-2C089ACD9DB9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0768" tIns="45384" rIns="90768" bIns="45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0768" tIns="45384" rIns="90768" bIns="45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8630A07-4FF2-4635-AAEA-FA1999F86AF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8810968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768" tIns="45384" rIns="90768" bIns="45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hr-HR"/>
              <a:t>Program pomoći Europske unije u RH – Pregled stanja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0768" tIns="45384" rIns="90768" bIns="45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07A1-F38B-469C-9C5F-D0C748BB4026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8" tIns="45384" rIns="90768" bIns="45384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0768" tIns="45384" rIns="90768" bIns="45384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0768" tIns="45384" rIns="90768" bIns="45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0768" tIns="45384" rIns="90768" bIns="45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554B8C9-D45B-4850-8A73-79B6DDEBA9A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676551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0E93E9-7059-483B-982D-5E1F668BAC27}" type="slidenum">
              <a:rPr lang="hr-H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hr-HR">
              <a:cs typeface="Arial" charset="0"/>
            </a:endParaRPr>
          </a:p>
        </p:txBody>
      </p:sp>
      <p:sp>
        <p:nvSpPr>
          <p:cNvPr id="84996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>
                <a:cs typeface="Arial" charset="0"/>
              </a:rPr>
              <a:t>Program pomoći Europske unije u RH – Pregled stanja</a:t>
            </a:r>
          </a:p>
        </p:txBody>
      </p:sp>
      <p:sp>
        <p:nvSpPr>
          <p:cNvPr id="84997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103427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>
                <a:cs typeface="Arial" charset="0"/>
              </a:rPr>
              <a:t>Program pomoći Europske unije u RH – Pregled stanja</a:t>
            </a:r>
          </a:p>
        </p:txBody>
      </p:sp>
      <p:sp>
        <p:nvSpPr>
          <p:cNvPr id="103428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smtClean="0">
              <a:cs typeface="Arial" charset="0"/>
            </a:endParaRPr>
          </a:p>
        </p:txBody>
      </p:sp>
      <p:sp>
        <p:nvSpPr>
          <p:cNvPr id="103429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EF9117-17F5-4A01-B3C5-AB256DB2A3EB}" type="slidenum">
              <a:rPr lang="hr-H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hr-HR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105475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>
                <a:cs typeface="Arial" charset="0"/>
              </a:rPr>
              <a:t>Program pomoći Europske unije u RH – Pregled stanja</a:t>
            </a:r>
          </a:p>
        </p:txBody>
      </p:sp>
      <p:sp>
        <p:nvSpPr>
          <p:cNvPr id="105476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smtClean="0">
              <a:cs typeface="Arial" charset="0"/>
            </a:endParaRPr>
          </a:p>
        </p:txBody>
      </p:sp>
      <p:sp>
        <p:nvSpPr>
          <p:cNvPr id="105477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47B473-2DB0-4A8D-B160-048488CB4A31}" type="slidenum">
              <a:rPr lang="hr-H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hr-HR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107523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>
                <a:cs typeface="Arial" charset="0"/>
              </a:rPr>
              <a:t>Program pomoći Europske unije u RH – Pregled stanja</a:t>
            </a:r>
          </a:p>
        </p:txBody>
      </p:sp>
      <p:sp>
        <p:nvSpPr>
          <p:cNvPr id="107524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smtClean="0">
              <a:cs typeface="Arial" charset="0"/>
            </a:endParaRPr>
          </a:p>
        </p:txBody>
      </p:sp>
      <p:sp>
        <p:nvSpPr>
          <p:cNvPr id="107525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D6C016-22B2-42F9-B5CB-2C85BFDE66E4}" type="slidenum">
              <a:rPr lang="hr-H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hr-HR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109571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>
                <a:cs typeface="Arial" charset="0"/>
              </a:rPr>
              <a:t>Program pomoći Europske unije u RH – Pregled stanja</a:t>
            </a:r>
          </a:p>
        </p:txBody>
      </p:sp>
      <p:sp>
        <p:nvSpPr>
          <p:cNvPr id="109572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smtClean="0">
              <a:cs typeface="Arial" charset="0"/>
            </a:endParaRPr>
          </a:p>
        </p:txBody>
      </p:sp>
      <p:sp>
        <p:nvSpPr>
          <p:cNvPr id="109573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177D0B-9E76-4E6A-9AD8-061DC16060F9}" type="slidenum">
              <a:rPr lang="hr-H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hr-HR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87043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>
                <a:cs typeface="Arial" charset="0"/>
              </a:rPr>
              <a:t>Program pomoći Europske unije u RH – Pregled stanja</a:t>
            </a:r>
          </a:p>
        </p:txBody>
      </p:sp>
      <p:sp>
        <p:nvSpPr>
          <p:cNvPr id="87044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smtClean="0">
              <a:cs typeface="Arial" charset="0"/>
            </a:endParaRPr>
          </a:p>
        </p:txBody>
      </p:sp>
      <p:sp>
        <p:nvSpPr>
          <p:cNvPr id="87045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9F75D7-CB08-4CBD-BB1B-5FA1E14CEBB9}" type="slidenum">
              <a:rPr lang="hr-H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hr-HR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r-HR" smtClean="0">
                <a:solidFill>
                  <a:srgbClr val="0070C0"/>
                </a:solidFill>
                <a:cs typeface="Calibri" pitchFamily="34" charset="0"/>
              </a:rPr>
              <a:t>Članak 7. prijedloga ERDF regulative</a:t>
            </a:r>
          </a:p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89091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>
                <a:cs typeface="Arial" charset="0"/>
              </a:rPr>
              <a:t>Program pomoći Europske unije u RH – Pregled stanja</a:t>
            </a:r>
          </a:p>
        </p:txBody>
      </p:sp>
      <p:sp>
        <p:nvSpPr>
          <p:cNvPr id="89092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smtClean="0">
              <a:cs typeface="Arial" charset="0"/>
            </a:endParaRPr>
          </a:p>
        </p:txBody>
      </p:sp>
      <p:sp>
        <p:nvSpPr>
          <p:cNvPr id="89093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304CE2-C11A-4A0F-9330-B4B736D395D9}" type="slidenum">
              <a:rPr lang="hr-H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hr-HR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71463" y="4686300"/>
            <a:ext cx="6192837" cy="4999038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000" dirty="0" smtClean="0">
                <a:solidFill>
                  <a:srgbClr val="0070C0"/>
                </a:solidFill>
                <a:cs typeface="Calibri" pitchFamily="34" charset="0"/>
              </a:rPr>
              <a:t>članak 9. prijedloga ERDF regulative – skraćeno </a:t>
            </a:r>
            <a:r>
              <a:rPr lang="hr-HR" sz="1000" dirty="0" smtClean="0"/>
              <a:t>Urban </a:t>
            </a:r>
            <a:r>
              <a:rPr lang="hr-HR" sz="1000" dirty="0" err="1" smtClean="0"/>
              <a:t>Inovative</a:t>
            </a:r>
            <a:r>
              <a:rPr lang="hr-HR" sz="1000" dirty="0" smtClean="0"/>
              <a:t> </a:t>
            </a:r>
            <a:r>
              <a:rPr lang="hr-HR" sz="1000" dirty="0" err="1" smtClean="0"/>
              <a:t>Actions</a:t>
            </a:r>
            <a:r>
              <a:rPr lang="hr-HR" sz="1000" dirty="0" smtClean="0"/>
              <a:t> (</a:t>
            </a:r>
            <a:r>
              <a:rPr lang="hr-HR" sz="1000" dirty="0" err="1" smtClean="0"/>
              <a:t>UIAs</a:t>
            </a:r>
            <a:r>
              <a:rPr lang="hr-HR" sz="1000" dirty="0" smtClean="0"/>
              <a:t>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000" dirty="0" smtClean="0"/>
              <a:t>UIA kombinira elemente ranijih </a:t>
            </a:r>
            <a:r>
              <a:rPr lang="hr-HR" sz="1000" dirty="0" err="1" smtClean="0"/>
              <a:t>Regional</a:t>
            </a:r>
            <a:r>
              <a:rPr lang="hr-HR" sz="1000" dirty="0" smtClean="0"/>
              <a:t> </a:t>
            </a:r>
            <a:r>
              <a:rPr lang="hr-HR" sz="1000" dirty="0" err="1" smtClean="0"/>
              <a:t>Programmes</a:t>
            </a:r>
            <a:r>
              <a:rPr lang="hr-HR" sz="1000" dirty="0" smtClean="0"/>
              <a:t> </a:t>
            </a:r>
            <a:r>
              <a:rPr lang="hr-HR" sz="1000" dirty="0" err="1" smtClean="0"/>
              <a:t>of</a:t>
            </a:r>
            <a:r>
              <a:rPr lang="hr-HR" sz="1000" dirty="0" smtClean="0"/>
              <a:t> </a:t>
            </a:r>
            <a:r>
              <a:rPr lang="hr-HR" sz="1000" dirty="0" err="1" smtClean="0"/>
              <a:t>Inovative</a:t>
            </a:r>
            <a:r>
              <a:rPr lang="hr-HR" sz="1000" dirty="0" smtClean="0"/>
              <a:t> </a:t>
            </a:r>
            <a:r>
              <a:rPr lang="hr-HR" sz="1000" dirty="0" err="1" smtClean="0"/>
              <a:t>Action</a:t>
            </a:r>
            <a:r>
              <a:rPr lang="hr-HR" sz="1000" dirty="0" smtClean="0"/>
              <a:t> (</a:t>
            </a:r>
            <a:r>
              <a:rPr lang="hr-HR" sz="1000" dirty="0" err="1" smtClean="0"/>
              <a:t>RPIAs</a:t>
            </a:r>
            <a:r>
              <a:rPr lang="hr-HR" sz="1000" dirty="0" smtClean="0"/>
              <a:t>) koji su se provodili između 200-2006 te dviju generacija Urban Pilot </a:t>
            </a:r>
            <a:r>
              <a:rPr lang="hr-HR" sz="1000" dirty="0" err="1" smtClean="0"/>
              <a:t>Projects</a:t>
            </a:r>
            <a:r>
              <a:rPr lang="hr-HR" sz="1000" dirty="0" smtClean="0"/>
              <a:t> (</a:t>
            </a:r>
            <a:r>
              <a:rPr lang="hr-HR" sz="1000" dirty="0" err="1" smtClean="0"/>
              <a:t>UPPs</a:t>
            </a:r>
            <a:r>
              <a:rPr lang="hr-HR" sz="1000" dirty="0" smtClean="0"/>
              <a:t>) koji su se implementirali 1990-1993 i 1997-1999.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 sz="1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000" dirty="0" err="1" smtClean="0"/>
              <a:t>UIAs</a:t>
            </a:r>
            <a:r>
              <a:rPr lang="hr-HR" sz="1000" dirty="0" smtClean="0"/>
              <a:t> će testirati nove ideje kako se nositi s izazovima održivog urbanog razvoja, koje istovremeno :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sz="1000" dirty="0" smtClean="0"/>
              <a:t>imaju za cilj i financijsku održivost po završetku ERDF financiranja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sz="1000" dirty="0" smtClean="0"/>
              <a:t>omogućavaju uključivanje svih relevantnih dionika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sz="1000" dirty="0" smtClean="0"/>
              <a:t>primjenjive su i u drugim gradovima.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hr-HR" sz="1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000" dirty="0" smtClean="0"/>
              <a:t>Prihvatljivi </a:t>
            </a:r>
            <a:r>
              <a:rPr lang="hr-HR" sz="1000" dirty="0" err="1" smtClean="0"/>
              <a:t>aplikanti</a:t>
            </a:r>
            <a:r>
              <a:rPr lang="hr-HR" sz="1000" dirty="0" smtClean="0"/>
              <a:t>: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sz="1000" dirty="0" smtClean="0"/>
              <a:t>Javne vlasti koja predstavlja grad, skupine ili udruženja gradova ili metropolitanskih područja,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sz="1000" dirty="0" smtClean="0"/>
              <a:t>Komisija će odrediti kriterije minimalnog  obuhvata stanovništva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sz="1000" dirty="0" smtClean="0"/>
              <a:t>Komisija snažno podržava uključivanje drugih organizacija u razvoj i provedbu programa (sveučilišta, istraživačke institucije, NGO, privatni sektor uključujući i SME)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 sz="1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000" dirty="0" smtClean="0"/>
              <a:t>Provedbeni mehanizmi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sz="1000" dirty="0" smtClean="0"/>
              <a:t>Putem UIA programa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sz="1000" dirty="0" smtClean="0"/>
              <a:t>Komisija je odgovorna za objavljivanje poziva za prijedloge UIA programa, utvrđivanje kriterija sudjelovanja, selekciju programa i donošenje odluke o financijskoj potpori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sz="1000" dirty="0" smtClean="0"/>
              <a:t>Očekuje se da će MA programa biti javno tijelo koje je uspješno sudjelovalo na natječaju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sz="1000" dirty="0" smtClean="0"/>
              <a:t>EK će s MA sklopiti financijski sporazum.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sz="1000" dirty="0" smtClean="0"/>
              <a:t>MA je odgovoran za selekciju projekta unutar programa , nadzor nad provedbom programa, podnošenje zahtjeva za plaćanje; sustav kontrole, nadzora i evaluacije; uspostavu i upravljanje upravljačke skupine koja će osigurati koordinaciju projekta odobrenih unutar programa.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 sz="1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000" dirty="0" smtClean="0"/>
              <a:t>Ključni kriteriji odabira programa: inovativnost sadržaja, prenosivost i robusnost UIA programske strategije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000" dirty="0" smtClean="0"/>
              <a:t>Trajanje: vrijeme provedbe 3 godine, očekuje se ograničeni broj poziva u razdoblju 2014-2020.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 sz="1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000" dirty="0" err="1" smtClean="0"/>
              <a:t>UIAs</a:t>
            </a:r>
            <a:r>
              <a:rPr lang="hr-HR" sz="1000" dirty="0" smtClean="0"/>
              <a:t> programi trebaju imati ugrađenu komponentu nadzora i evaluacije te jasno ugrađenu komponentu diseminacije rezultata akcija. EK će osigurati diseminaciju rezultata putem Platformi za urbani razvoj.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 sz="1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000" b="1" dirty="0" smtClean="0"/>
              <a:t>MA odabranih UIA programa će sudjelovati u Platformi za razvoj gradova.</a:t>
            </a:r>
            <a:r>
              <a:rPr lang="hr-HR" sz="1000" dirty="0" smtClean="0"/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 sz="11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 dirty="0" smtClean="0"/>
          </a:p>
        </p:txBody>
      </p:sp>
      <p:sp>
        <p:nvSpPr>
          <p:cNvPr id="91139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>
                <a:cs typeface="Arial" charset="0"/>
              </a:rPr>
              <a:t>Program pomoći Europske unije u RH – Pregled stanja</a:t>
            </a:r>
          </a:p>
        </p:txBody>
      </p:sp>
      <p:sp>
        <p:nvSpPr>
          <p:cNvPr id="91140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smtClean="0">
              <a:cs typeface="Arial" charset="0"/>
            </a:endParaRPr>
          </a:p>
        </p:txBody>
      </p:sp>
      <p:sp>
        <p:nvSpPr>
          <p:cNvPr id="91141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075F0E-4BA3-457E-A353-9BA5A0BD4C8D}" type="slidenum">
              <a:rPr lang="hr-H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hr-HR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r-HR" smtClean="0">
                <a:solidFill>
                  <a:srgbClr val="0070C0"/>
                </a:solidFill>
                <a:cs typeface="Calibri" pitchFamily="34" charset="0"/>
              </a:rPr>
              <a:t>Č</a:t>
            </a:r>
            <a:r>
              <a:rPr lang="vi-VN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lanak 8. prijedloga ERDF regulative</a:t>
            </a:r>
          </a:p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93187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>
                <a:cs typeface="Arial" charset="0"/>
              </a:rPr>
              <a:t>Program pomoći Europske unije u RH – Pregled stanja</a:t>
            </a:r>
          </a:p>
        </p:txBody>
      </p:sp>
      <p:sp>
        <p:nvSpPr>
          <p:cNvPr id="93188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smtClean="0">
              <a:cs typeface="Arial" charset="0"/>
            </a:endParaRPr>
          </a:p>
        </p:txBody>
      </p:sp>
      <p:sp>
        <p:nvSpPr>
          <p:cNvPr id="93189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4566D7-9DF7-4DC1-B428-DD73969AD1E9}" type="slidenum">
              <a:rPr lang="hr-H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hr-HR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r-HR" smtClean="0">
                <a:solidFill>
                  <a:srgbClr val="0070C0"/>
                </a:solidFill>
                <a:cs typeface="Calibri" pitchFamily="34" charset="0"/>
              </a:rPr>
              <a:t>CSF Regulation</a:t>
            </a:r>
          </a:p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95235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>
                <a:cs typeface="Arial" charset="0"/>
              </a:rPr>
              <a:t>Program pomoći Europske unije u RH – Pregled stanja</a:t>
            </a:r>
          </a:p>
        </p:txBody>
      </p:sp>
      <p:sp>
        <p:nvSpPr>
          <p:cNvPr id="95236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smtClean="0">
              <a:cs typeface="Arial" charset="0"/>
            </a:endParaRPr>
          </a:p>
        </p:txBody>
      </p:sp>
      <p:sp>
        <p:nvSpPr>
          <p:cNvPr id="95237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D3EB40-4CBC-4C46-9BD1-C2769813F7D9}" type="slidenum">
              <a:rPr lang="hr-H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hr-HR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/>
              <a:t>Prijedlog izmjene </a:t>
            </a:r>
            <a:r>
              <a:rPr lang="hr-HR" b="1" dirty="0" smtClean="0"/>
              <a:t>čl</a:t>
            </a:r>
            <a:r>
              <a:rPr lang="hr-HR" b="1" dirty="0"/>
              <a:t>.  16. </a:t>
            </a:r>
            <a:r>
              <a:rPr lang="hr-HR" dirty="0"/>
              <a:t>Zakona o proračunu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Plan </a:t>
            </a:r>
            <a:r>
              <a:rPr lang="hr-HR" dirty="0"/>
              <a:t>razvojnih programa je dokument jedinice lokalne i područne (regionalne) samouprave sastavljen za trogodišnje razdoblje, koji sadrži ciljeve i prioritete razvoja jedinice lokalne i područne (regionalne) samouprave povezane s programskom i organizacijskom klasifikacijom proračuna</a:t>
            </a:r>
            <a:r>
              <a:rPr lang="hr-HR" dirty="0" smtClean="0"/>
              <a:t>. </a:t>
            </a:r>
            <a:endParaRPr lang="hr-HR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Prijedlog </a:t>
            </a:r>
            <a:r>
              <a:rPr lang="hr-HR" b="1" dirty="0"/>
              <a:t>izmjene  čl. 33.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dirty="0">
                <a:latin typeface="Calibri" pitchFamily="34" charset="0"/>
              </a:rPr>
              <a:t>(1) Upravna tijela u suradnji s upravnim tijelom za financije jedinice lokalne i područne (regionalne) samouprave, kao koordinatorom, a </a:t>
            </a:r>
            <a:r>
              <a:rPr lang="vi-VN" u="sng" dirty="0">
                <a:latin typeface="Calibri" pitchFamily="34" charset="0"/>
              </a:rPr>
              <a:t>na temelju strateških dokumenata namijenjenih razvoju jedinice lokalne i područne (regionalne) samouprave, izrađuju plan razvojnih programa jedinice lokalne i područne (regionalne) samouprave za trogodišnje razdoblje. </a:t>
            </a:r>
            <a:endParaRPr lang="hr-HR" u="sng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/>
              <a:t>(2) Upravna tijela iz stavka 1. ovoga članka obvezna su kod izrade plana razvojnih programa uključiti proračunske i izvanproračunske korisnike iz svoje nadležnosti.“.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 smtClean="0"/>
              <a:t>Prijedlog </a:t>
            </a:r>
            <a:r>
              <a:rPr lang="hr-HR" b="1" dirty="0"/>
              <a:t>izmjene </a:t>
            </a:r>
            <a:r>
              <a:rPr lang="hr-HR" b="1" dirty="0" smtClean="0"/>
              <a:t>čl</a:t>
            </a:r>
            <a:r>
              <a:rPr lang="hr-HR" b="1" dirty="0"/>
              <a:t>. 34</a:t>
            </a:r>
            <a:r>
              <a:rPr lang="hr-HR" dirty="0"/>
              <a:t>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/>
              <a:t>(1) Plan razvojnih programa jedinice lokalne i područne (regionalne) samouprave sadrži ciljeve i prioritete razvoja jedinice lokalne i područne (regionalne) samouprave povezane s programskom i organizacijskom klasifikacijom proračuna.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/>
              <a:t>(2) </a:t>
            </a:r>
            <a:r>
              <a:rPr lang="hr-HR" u="sng" dirty="0"/>
              <a:t>Ministar financija, uz suglasnost ministra nadležnog za regionalni razvoj, pravilnikom propisuje sadržaj i metodologiju izrade plana razvojnih programa </a:t>
            </a:r>
            <a:r>
              <a:rPr lang="hr-HR" dirty="0"/>
              <a:t>te sustav praćenja provedbe razvojnih programa.“.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 dirty="0" smtClean="0">
              <a:latin typeface="+mj-lt"/>
            </a:endParaRPr>
          </a:p>
        </p:txBody>
      </p:sp>
      <p:sp>
        <p:nvSpPr>
          <p:cNvPr id="97283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>
                <a:cs typeface="Arial" charset="0"/>
              </a:rPr>
              <a:t>Program pomoći Europske unije u RH – Pregled stanja</a:t>
            </a:r>
          </a:p>
        </p:txBody>
      </p:sp>
      <p:sp>
        <p:nvSpPr>
          <p:cNvPr id="97284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smtClean="0">
              <a:cs typeface="Arial" charset="0"/>
            </a:endParaRPr>
          </a:p>
        </p:txBody>
      </p:sp>
      <p:sp>
        <p:nvSpPr>
          <p:cNvPr id="97285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2E752E-237E-4E6A-842E-6A097BC2ABDC}" type="slidenum">
              <a:rPr lang="hr-H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hr-HR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99331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>
                <a:cs typeface="Arial" charset="0"/>
              </a:rPr>
              <a:t>Program pomoći Europske unije u RH – Pregled stanja</a:t>
            </a:r>
          </a:p>
        </p:txBody>
      </p:sp>
      <p:sp>
        <p:nvSpPr>
          <p:cNvPr id="99332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smtClean="0">
              <a:cs typeface="Arial" charset="0"/>
            </a:endParaRPr>
          </a:p>
        </p:txBody>
      </p:sp>
      <p:sp>
        <p:nvSpPr>
          <p:cNvPr id="99333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3DD162-4E45-4006-B96B-EDFD4BE5883F}" type="slidenum">
              <a:rPr lang="hr-H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hr-HR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101379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r-HR">
                <a:cs typeface="Arial" charset="0"/>
              </a:rPr>
              <a:t>Program pomoći Europske unije u RH – Pregled stanja</a:t>
            </a:r>
          </a:p>
        </p:txBody>
      </p:sp>
      <p:sp>
        <p:nvSpPr>
          <p:cNvPr id="101380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 smtClean="0">
              <a:cs typeface="Arial" charset="0"/>
            </a:endParaRPr>
          </a:p>
        </p:txBody>
      </p:sp>
      <p:sp>
        <p:nvSpPr>
          <p:cNvPr id="101381" name="Slide Number Placeholder 5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CE022F-5595-48BB-9F75-57FBBBDD95DB}" type="slidenum">
              <a:rPr lang="hr-H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hr-HR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CA4F7-93D2-4D1E-94B4-18B69A2385AF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0BCA0-2B0D-4097-A496-990687A2D34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3E0DC-09A0-405E-BC65-0A0E91D4DDFD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9989C-F879-4620-9256-477F4BDD30B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89C6F-0AFA-4DC8-8F81-8AA3B7B394F5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7E548-8DDB-45F1-859F-BF4218DBB9B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6" y="2130853"/>
            <a:ext cx="7773293" cy="1470049"/>
          </a:xfrm>
          <a:prstGeom prst="rect">
            <a:avLst/>
          </a:prstGeom>
        </p:spPr>
        <p:txBody>
          <a:bodyPr vert="horz" lIns="67355" tIns="33677" rIns="67355" bIns="33677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52"/>
            <a:ext cx="6400353" cy="1752451"/>
          </a:xfrm>
          <a:prstGeom prst="rect">
            <a:avLst/>
          </a:prstGeom>
        </p:spPr>
        <p:txBody>
          <a:bodyPr vert="horz" lIns="67355" tIns="33677" rIns="67355" bIns="33677"/>
          <a:lstStyle>
            <a:lvl1pPr marL="0" indent="0" algn="ctr">
              <a:buNone/>
              <a:defRPr/>
            </a:lvl1pPr>
            <a:lvl2pPr marL="336774" indent="0" algn="ctr">
              <a:buNone/>
              <a:defRPr/>
            </a:lvl2pPr>
            <a:lvl3pPr marL="673547" indent="0" algn="ctr">
              <a:buNone/>
              <a:defRPr/>
            </a:lvl3pPr>
            <a:lvl4pPr marL="1010321" indent="0" algn="ctr">
              <a:buNone/>
              <a:defRPr/>
            </a:lvl4pPr>
            <a:lvl5pPr marL="1347094" indent="0" algn="ctr">
              <a:buNone/>
              <a:defRPr/>
            </a:lvl5pPr>
            <a:lvl6pPr marL="1683868" indent="0" algn="ctr">
              <a:buNone/>
              <a:defRPr/>
            </a:lvl6pPr>
            <a:lvl7pPr marL="2020641" indent="0" algn="ctr">
              <a:buNone/>
              <a:defRPr/>
            </a:lvl7pPr>
            <a:lvl8pPr marL="2357415" indent="0" algn="ctr">
              <a:buNone/>
              <a:defRPr/>
            </a:lvl8pPr>
            <a:lvl9pPr marL="2694188" indent="0" algn="ctr">
              <a:buNone/>
              <a:defRPr/>
            </a:lvl9pPr>
          </a:lstStyle>
          <a:p>
            <a:r>
              <a:rPr lang="ta-IN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9" y="274588"/>
            <a:ext cx="8228707" cy="1143000"/>
          </a:xfrm>
          <a:prstGeom prst="rect">
            <a:avLst/>
          </a:prstGeom>
        </p:spPr>
        <p:txBody>
          <a:bodyPr vert="horz" lIns="67355" tIns="33677" rIns="67355" bIns="33677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649" y="1600647"/>
            <a:ext cx="8228707" cy="4525119"/>
          </a:xfrm>
          <a:prstGeom prst="rect">
            <a:avLst/>
          </a:prstGeom>
        </p:spPr>
        <p:txBody>
          <a:bodyPr vert="horz" lIns="67355" tIns="33677" rIns="67355" bIns="33677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8" y="4406806"/>
            <a:ext cx="7772177" cy="1361777"/>
          </a:xfrm>
          <a:prstGeom prst="rect">
            <a:avLst/>
          </a:prstGeom>
        </p:spPr>
        <p:txBody>
          <a:bodyPr vert="horz" lIns="67355" tIns="33677" rIns="67355" bIns="33677" anchor="t"/>
          <a:lstStyle>
            <a:lvl1pPr algn="l">
              <a:defRPr sz="2900" b="1" cap="all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8" y="2906613"/>
            <a:ext cx="7772177" cy="1500188"/>
          </a:xfrm>
          <a:prstGeom prst="rect">
            <a:avLst/>
          </a:prstGeom>
        </p:spPr>
        <p:txBody>
          <a:bodyPr vert="horz" lIns="67355" tIns="33677" rIns="67355" bIns="33677" anchor="b"/>
          <a:lstStyle>
            <a:lvl1pPr marL="0" indent="0">
              <a:buNone/>
              <a:defRPr sz="1500"/>
            </a:lvl1pPr>
            <a:lvl2pPr marL="336774" indent="0">
              <a:buNone/>
              <a:defRPr sz="1300"/>
            </a:lvl2pPr>
            <a:lvl3pPr marL="673547" indent="0">
              <a:buNone/>
              <a:defRPr sz="1200"/>
            </a:lvl3pPr>
            <a:lvl4pPr marL="1010321" indent="0">
              <a:buNone/>
              <a:defRPr sz="1000"/>
            </a:lvl4pPr>
            <a:lvl5pPr marL="1347094" indent="0">
              <a:buNone/>
              <a:defRPr sz="1000"/>
            </a:lvl5pPr>
            <a:lvl6pPr marL="1683868" indent="0">
              <a:buNone/>
              <a:defRPr sz="1000"/>
            </a:lvl6pPr>
            <a:lvl7pPr marL="2020641" indent="0">
              <a:buNone/>
              <a:defRPr sz="1000"/>
            </a:lvl7pPr>
            <a:lvl8pPr marL="2357415" indent="0">
              <a:buNone/>
              <a:defRPr sz="1000"/>
            </a:lvl8pPr>
            <a:lvl9pPr marL="2694188" indent="0">
              <a:buNone/>
              <a:defRPr sz="10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9" y="274588"/>
            <a:ext cx="8228707" cy="1143000"/>
          </a:xfrm>
          <a:prstGeom prst="rect">
            <a:avLst/>
          </a:prstGeom>
        </p:spPr>
        <p:txBody>
          <a:bodyPr vert="horz" lIns="67355" tIns="33677" rIns="67355" bIns="33677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649" y="1600647"/>
            <a:ext cx="4060775" cy="4525119"/>
          </a:xfrm>
          <a:prstGeom prst="rect">
            <a:avLst/>
          </a:prstGeom>
        </p:spPr>
        <p:txBody>
          <a:bodyPr vert="horz" lIns="67355" tIns="33677" rIns="67355" bIns="33677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82" y="1600647"/>
            <a:ext cx="4060775" cy="4525119"/>
          </a:xfrm>
          <a:prstGeom prst="rect">
            <a:avLst/>
          </a:prstGeom>
        </p:spPr>
        <p:txBody>
          <a:bodyPr vert="horz" lIns="67355" tIns="33677" rIns="67355" bIns="33677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9" y="274588"/>
            <a:ext cx="8228707" cy="1143000"/>
          </a:xfrm>
          <a:prstGeom prst="rect">
            <a:avLst/>
          </a:prstGeom>
        </p:spPr>
        <p:txBody>
          <a:bodyPr vert="horz" lIns="67355" tIns="33677" rIns="67355" bIns="33677"/>
          <a:lstStyle>
            <a:lvl1pPr>
              <a:defRPr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9" y="1534791"/>
            <a:ext cx="4039567" cy="639589"/>
          </a:xfrm>
          <a:prstGeom prst="rect">
            <a:avLst/>
          </a:prstGeom>
        </p:spPr>
        <p:txBody>
          <a:bodyPr vert="horz" lIns="67355" tIns="33677" rIns="67355" bIns="33677" anchor="b"/>
          <a:lstStyle>
            <a:lvl1pPr marL="0" indent="0">
              <a:buNone/>
              <a:defRPr sz="1800" b="1"/>
            </a:lvl1pPr>
            <a:lvl2pPr marL="336774" indent="0">
              <a:buNone/>
              <a:defRPr sz="1500" b="1"/>
            </a:lvl2pPr>
            <a:lvl3pPr marL="673547" indent="0">
              <a:buNone/>
              <a:defRPr sz="1300" b="1"/>
            </a:lvl3pPr>
            <a:lvl4pPr marL="1010321" indent="0">
              <a:buNone/>
              <a:defRPr sz="1200" b="1"/>
            </a:lvl4pPr>
            <a:lvl5pPr marL="1347094" indent="0">
              <a:buNone/>
              <a:defRPr sz="1200" b="1"/>
            </a:lvl5pPr>
            <a:lvl6pPr marL="1683868" indent="0">
              <a:buNone/>
              <a:defRPr sz="1200" b="1"/>
            </a:lvl6pPr>
            <a:lvl7pPr marL="2020641" indent="0">
              <a:buNone/>
              <a:defRPr sz="1200" b="1"/>
            </a:lvl7pPr>
            <a:lvl8pPr marL="2357415" indent="0">
              <a:buNone/>
              <a:defRPr sz="1200" b="1"/>
            </a:lvl8pPr>
            <a:lvl9pPr marL="2694188" indent="0">
              <a:buNone/>
              <a:defRPr sz="12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9" y="2174382"/>
            <a:ext cx="4039567" cy="3951387"/>
          </a:xfrm>
          <a:prstGeom prst="rect">
            <a:avLst/>
          </a:prstGeom>
        </p:spPr>
        <p:txBody>
          <a:bodyPr vert="horz" lIns="67355" tIns="33677" rIns="67355" bIns="33677"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7" y="1534791"/>
            <a:ext cx="4041799" cy="639589"/>
          </a:xfrm>
          <a:prstGeom prst="rect">
            <a:avLst/>
          </a:prstGeom>
        </p:spPr>
        <p:txBody>
          <a:bodyPr vert="horz" lIns="67355" tIns="33677" rIns="67355" bIns="33677" anchor="b"/>
          <a:lstStyle>
            <a:lvl1pPr marL="0" indent="0">
              <a:buNone/>
              <a:defRPr sz="1800" b="1"/>
            </a:lvl1pPr>
            <a:lvl2pPr marL="336774" indent="0">
              <a:buNone/>
              <a:defRPr sz="1500" b="1"/>
            </a:lvl2pPr>
            <a:lvl3pPr marL="673547" indent="0">
              <a:buNone/>
              <a:defRPr sz="1300" b="1"/>
            </a:lvl3pPr>
            <a:lvl4pPr marL="1010321" indent="0">
              <a:buNone/>
              <a:defRPr sz="1200" b="1"/>
            </a:lvl4pPr>
            <a:lvl5pPr marL="1347094" indent="0">
              <a:buNone/>
              <a:defRPr sz="1200" b="1"/>
            </a:lvl5pPr>
            <a:lvl6pPr marL="1683868" indent="0">
              <a:buNone/>
              <a:defRPr sz="1200" b="1"/>
            </a:lvl6pPr>
            <a:lvl7pPr marL="2020641" indent="0">
              <a:buNone/>
              <a:defRPr sz="1200" b="1"/>
            </a:lvl7pPr>
            <a:lvl8pPr marL="2357415" indent="0">
              <a:buNone/>
              <a:defRPr sz="1200" b="1"/>
            </a:lvl8pPr>
            <a:lvl9pPr marL="2694188" indent="0">
              <a:buNone/>
              <a:defRPr sz="12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7" y="2174382"/>
            <a:ext cx="4041799" cy="3951387"/>
          </a:xfrm>
          <a:prstGeom prst="rect">
            <a:avLst/>
          </a:prstGeom>
        </p:spPr>
        <p:txBody>
          <a:bodyPr vert="horz" lIns="67355" tIns="33677" rIns="67355" bIns="33677"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9" y="274588"/>
            <a:ext cx="8228707" cy="1143000"/>
          </a:xfrm>
          <a:prstGeom prst="rect">
            <a:avLst/>
          </a:prstGeom>
        </p:spPr>
        <p:txBody>
          <a:bodyPr vert="horz" lIns="67355" tIns="33677" rIns="67355" bIns="33677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9" y="273478"/>
            <a:ext cx="3008189" cy="1161975"/>
          </a:xfrm>
          <a:prstGeom prst="rect">
            <a:avLst/>
          </a:prstGeom>
        </p:spPr>
        <p:txBody>
          <a:bodyPr vert="horz" lIns="67355" tIns="33677" rIns="67355" bIns="33677" anchor="b"/>
          <a:lstStyle>
            <a:lvl1pPr algn="l">
              <a:defRPr sz="15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  <a:prstGeom prst="rect">
            <a:avLst/>
          </a:prstGeom>
        </p:spPr>
        <p:txBody>
          <a:bodyPr vert="horz" lIns="67355" tIns="33677" rIns="67355" bIns="33677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9" y="1435448"/>
            <a:ext cx="3008189" cy="4690318"/>
          </a:xfrm>
          <a:prstGeom prst="rect">
            <a:avLst/>
          </a:prstGeom>
        </p:spPr>
        <p:txBody>
          <a:bodyPr vert="horz" lIns="67355" tIns="33677" rIns="67355" bIns="33677"/>
          <a:lstStyle>
            <a:lvl1pPr marL="0" indent="0">
              <a:buNone/>
              <a:defRPr sz="1000"/>
            </a:lvl1pPr>
            <a:lvl2pPr marL="336774" indent="0">
              <a:buNone/>
              <a:defRPr sz="900"/>
            </a:lvl2pPr>
            <a:lvl3pPr marL="673547" indent="0">
              <a:buNone/>
              <a:defRPr sz="700"/>
            </a:lvl3pPr>
            <a:lvl4pPr marL="1010321" indent="0">
              <a:buNone/>
              <a:defRPr sz="700"/>
            </a:lvl4pPr>
            <a:lvl5pPr marL="1347094" indent="0">
              <a:buNone/>
              <a:defRPr sz="700"/>
            </a:lvl5pPr>
            <a:lvl6pPr marL="1683868" indent="0">
              <a:buNone/>
              <a:defRPr sz="700"/>
            </a:lvl6pPr>
            <a:lvl7pPr marL="2020641" indent="0">
              <a:buNone/>
              <a:defRPr sz="700"/>
            </a:lvl7pPr>
            <a:lvl8pPr marL="2357415" indent="0">
              <a:buNone/>
              <a:defRPr sz="700"/>
            </a:lvl8pPr>
            <a:lvl9pPr marL="2694188" indent="0">
              <a:buNone/>
              <a:defRPr sz="7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8"/>
          <p:cNvSpPr txBox="1"/>
          <p:nvPr userDrawn="1"/>
        </p:nvSpPr>
        <p:spPr>
          <a:xfrm rot="16200000">
            <a:off x="-536575" y="6096000"/>
            <a:ext cx="1290637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 dirty="0">
                <a:solidFill>
                  <a:schemeClr val="tx2"/>
                </a:solidFill>
                <a:latin typeface="+mn-lt"/>
                <a:cs typeface="+mn-cs"/>
              </a:rPr>
              <a:t>www.mrrfeu.hr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19075" y="1844675"/>
            <a:ext cx="8924925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30832" y="116632"/>
            <a:ext cx="8229600" cy="70609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26D14-5018-436D-9D97-6C4A696791D5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FABAB-6968-4031-B05F-3416B2EC961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5" y="4800829"/>
            <a:ext cx="5486178" cy="567035"/>
          </a:xfrm>
          <a:prstGeom prst="rect">
            <a:avLst/>
          </a:prstGeom>
        </p:spPr>
        <p:txBody>
          <a:bodyPr vert="horz" lIns="67355" tIns="33677" rIns="67355" bIns="33677" anchor="b"/>
          <a:lstStyle>
            <a:lvl1pPr algn="l">
              <a:defRPr sz="15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8" cy="4114354"/>
          </a:xfrm>
          <a:prstGeom prst="rect">
            <a:avLst/>
          </a:prstGeom>
        </p:spPr>
        <p:txBody>
          <a:bodyPr vert="horz" lIns="67355" tIns="33677" rIns="67355" bIns="33677"/>
          <a:lstStyle>
            <a:lvl1pPr marL="0" indent="0">
              <a:buNone/>
              <a:defRPr sz="2400"/>
            </a:lvl1pPr>
            <a:lvl2pPr marL="336774" indent="0">
              <a:buNone/>
              <a:defRPr sz="2100"/>
            </a:lvl2pPr>
            <a:lvl3pPr marL="673547" indent="0">
              <a:buNone/>
              <a:defRPr sz="1800"/>
            </a:lvl3pPr>
            <a:lvl4pPr marL="1010321" indent="0">
              <a:buNone/>
              <a:defRPr sz="1500"/>
            </a:lvl4pPr>
            <a:lvl5pPr marL="1347094" indent="0">
              <a:buNone/>
              <a:defRPr sz="1500"/>
            </a:lvl5pPr>
            <a:lvl6pPr marL="1683868" indent="0">
              <a:buNone/>
              <a:defRPr sz="1500"/>
            </a:lvl6pPr>
            <a:lvl7pPr marL="2020641" indent="0">
              <a:buNone/>
              <a:defRPr sz="1500"/>
            </a:lvl7pPr>
            <a:lvl8pPr marL="2357415" indent="0">
              <a:buNone/>
              <a:defRPr sz="1500"/>
            </a:lvl8pPr>
            <a:lvl9pPr marL="2694188" indent="0">
              <a:buNone/>
              <a:defRPr sz="15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8" cy="804788"/>
          </a:xfrm>
          <a:prstGeom prst="rect">
            <a:avLst/>
          </a:prstGeom>
        </p:spPr>
        <p:txBody>
          <a:bodyPr vert="horz" lIns="67355" tIns="33677" rIns="67355" bIns="33677"/>
          <a:lstStyle>
            <a:lvl1pPr marL="0" indent="0">
              <a:buNone/>
              <a:defRPr sz="1000"/>
            </a:lvl1pPr>
            <a:lvl2pPr marL="336774" indent="0">
              <a:buNone/>
              <a:defRPr sz="900"/>
            </a:lvl2pPr>
            <a:lvl3pPr marL="673547" indent="0">
              <a:buNone/>
              <a:defRPr sz="700"/>
            </a:lvl3pPr>
            <a:lvl4pPr marL="1010321" indent="0">
              <a:buNone/>
              <a:defRPr sz="700"/>
            </a:lvl4pPr>
            <a:lvl5pPr marL="1347094" indent="0">
              <a:buNone/>
              <a:defRPr sz="700"/>
            </a:lvl5pPr>
            <a:lvl6pPr marL="1683868" indent="0">
              <a:buNone/>
              <a:defRPr sz="700"/>
            </a:lvl6pPr>
            <a:lvl7pPr marL="2020641" indent="0">
              <a:buNone/>
              <a:defRPr sz="700"/>
            </a:lvl7pPr>
            <a:lvl8pPr marL="2357415" indent="0">
              <a:buNone/>
              <a:defRPr sz="700"/>
            </a:lvl8pPr>
            <a:lvl9pPr marL="2694188" indent="0">
              <a:buNone/>
              <a:defRPr sz="7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9" y="274588"/>
            <a:ext cx="8228707" cy="1143000"/>
          </a:xfrm>
          <a:prstGeom prst="rect">
            <a:avLst/>
          </a:prstGeom>
        </p:spPr>
        <p:txBody>
          <a:bodyPr vert="horz" lIns="67355" tIns="33677" rIns="67355" bIns="33677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649" y="1600647"/>
            <a:ext cx="8228707" cy="4525119"/>
          </a:xfrm>
          <a:prstGeom prst="rect">
            <a:avLst/>
          </a:prstGeom>
        </p:spPr>
        <p:txBody>
          <a:bodyPr vert="eaVert" lIns="67355" tIns="33677" rIns="67355" bIns="33677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176" y="274588"/>
            <a:ext cx="2057177" cy="5851178"/>
          </a:xfrm>
          <a:prstGeom prst="rect">
            <a:avLst/>
          </a:prstGeom>
        </p:spPr>
        <p:txBody>
          <a:bodyPr vert="eaVert" lIns="67355" tIns="33677" rIns="67355" bIns="33677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647" y="274588"/>
            <a:ext cx="6064374" cy="5851178"/>
          </a:xfrm>
          <a:prstGeom prst="rect">
            <a:avLst/>
          </a:prstGeom>
        </p:spPr>
        <p:txBody>
          <a:bodyPr vert="eaVert" lIns="67355" tIns="33677" rIns="67355" bIns="33677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3FDAA-CA5B-4AF8-B424-E991AF36EC6D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ABCD8-77A3-42D8-B7DB-996389C4036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A16A-1CA4-4D6E-A270-20AB52432F95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AD00F-639C-4B13-9CF1-BF3C84CA9FA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E3813-1DE8-42D9-98CF-66A2D9263521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8DF6F-30B0-4F10-87AE-BEE4122F9FB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B08D1-F8AF-457E-AEB0-5006A58AD5AB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CB877-82B7-47C8-9681-10640D578A2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3267B-E173-43E4-8A7E-2EDE0B475394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AE38A-224F-4407-BB6E-A9EF8C0BDA7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DDF03-237F-42D5-BFC5-65CA85BF8260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4FDBE-832A-4596-BD6E-4CE7F6C289D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408C3-63BF-452F-ADC8-11C119EB31BB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F4B6E-357E-49F9-8555-F8ACA7132C1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AB5A2D-2B4E-4B0F-A310-E53D3A88BF66}" type="datetimeFigureOut">
              <a:rPr lang="hr-HR"/>
              <a:pPr>
                <a:defRPr/>
              </a:pPr>
              <a:t>10.12.2012.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EC3B39-411C-4955-BA06-653463FA346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718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 t="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698" r:id="rId9"/>
    <p:sldLayoutId id="2147483697" r:id="rId10"/>
    <p:sldLayoutId id="2147483696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/>
        </a:defRPr>
      </a:lvl5pPr>
      <a:lvl6pPr marL="336774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73547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010321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347094" algn="ctr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54050" indent="-420688" algn="l" rtl="0" eaLnBrk="0" fontAlgn="base" hangingPunct="0">
        <a:spcBef>
          <a:spcPts val="1763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981075" indent="-420688" algn="l" rtl="0" eaLnBrk="0" fontAlgn="base" hangingPunct="0">
        <a:spcBef>
          <a:spcPts val="1763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marL="1308100" indent="-420688" algn="l" rtl="0" eaLnBrk="0" fontAlgn="base" hangingPunct="0">
        <a:spcBef>
          <a:spcPts val="1763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marL="1636713" indent="-420688" algn="l" rtl="0" eaLnBrk="0" fontAlgn="base" hangingPunct="0">
        <a:spcBef>
          <a:spcPts val="1763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marL="1963738" indent="-420688" algn="l" rtl="0" eaLnBrk="0" fontAlgn="base" hangingPunct="0">
        <a:spcBef>
          <a:spcPts val="1763"/>
        </a:spcBef>
        <a:spcAft>
          <a:spcPct val="0"/>
        </a:spcAft>
        <a:buSzPct val="171000"/>
        <a:buFont typeface="Gill Sans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marL="2301286" indent="-420967" algn="l" rtl="0" fontAlgn="base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638059" indent="-420967" algn="l" rtl="0" fontAlgn="base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974833" indent="-420967" algn="l" rtl="0" fontAlgn="base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311606" indent="-420967" algn="l" rtl="0" fontAlgn="base">
        <a:spcBef>
          <a:spcPts val="1768"/>
        </a:spcBef>
        <a:spcAft>
          <a:spcPct val="0"/>
        </a:spcAft>
        <a:buSzPct val="171000"/>
        <a:buFont typeface="Gill Sans" charset="0"/>
        <a:buChar char="•"/>
        <a:defRPr sz="31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774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3547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0321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094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3868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20641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7415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4188" algn="l" defTabSz="3367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825" y="5307013"/>
            <a:ext cx="8893175" cy="150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Izazovi i prilike za gradove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dr. sc. Jakša Puljiz, zamjenik ministra</a:t>
            </a:r>
            <a:endParaRPr lang="hr-HR" sz="2000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hr-HR" sz="16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hr-HR" sz="2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788" y="71438"/>
            <a:ext cx="90074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0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Ministarstvo regionalnoga razvoja i fondova Europske unije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0188" y="115888"/>
            <a:ext cx="8589962" cy="706437"/>
          </a:xfrm>
        </p:spPr>
        <p:txBody>
          <a:bodyPr/>
          <a:lstStyle/>
          <a:p>
            <a:pPr eaLnBrk="1" hangingPunct="1">
              <a:defRPr/>
            </a:pPr>
            <a:r>
              <a:rPr lang="hr-HR" sz="32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Jačanje kapaciteta – timovi za pripremu i provedbu projekata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4294967295"/>
          </p:nvPr>
        </p:nvSpPr>
        <p:spPr>
          <a:xfrm>
            <a:off x="250825" y="1412875"/>
            <a:ext cx="8280400" cy="489585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hr-HR" dirty="0" smtClean="0">
                <a:cs typeface="Calibri" pitchFamily="34" charset="0"/>
              </a:rPr>
              <a:t>Postojanje kapaciteta – jedan od preduvjeta za usvajanje strategija i provedbu aktivnosti, ujedno i prednost pri odabiru i provedbi</a:t>
            </a:r>
          </a:p>
          <a:p>
            <a:pPr eaLnBrk="1" hangingPunct="1">
              <a:defRPr/>
            </a:pPr>
            <a:r>
              <a:rPr lang="hr-HR" dirty="0" smtClean="0">
                <a:cs typeface="Calibri" pitchFamily="34" charset="0"/>
              </a:rPr>
              <a:t>Izgraditi timove</a:t>
            </a:r>
          </a:p>
          <a:p>
            <a:pPr eaLnBrk="1" hangingPunct="1">
              <a:defRPr/>
            </a:pPr>
            <a:r>
              <a:rPr lang="hr-HR" dirty="0" smtClean="0">
                <a:cs typeface="Calibri" pitchFamily="34" charset="0"/>
              </a:rPr>
              <a:t>Razmjenjivati iskustva</a:t>
            </a:r>
          </a:p>
          <a:p>
            <a:pPr eaLnBrk="1" hangingPunct="1">
              <a:defRPr/>
            </a:pPr>
            <a:r>
              <a:rPr lang="hr-HR" dirty="0" smtClean="0">
                <a:cs typeface="Calibri" pitchFamily="34" charset="0"/>
              </a:rPr>
              <a:t>Educirati zaposlenike za različite aktivnosti</a:t>
            </a:r>
          </a:p>
          <a:p>
            <a:pPr lvl="1" eaLnBrk="1" hangingPunct="1">
              <a:defRPr/>
            </a:pPr>
            <a:r>
              <a:rPr lang="hr-HR" dirty="0" smtClean="0">
                <a:cs typeface="Calibri" pitchFamily="34" charset="0"/>
              </a:rPr>
              <a:t>Priprema strateških analiza</a:t>
            </a:r>
          </a:p>
          <a:p>
            <a:pPr lvl="1" eaLnBrk="1" hangingPunct="1">
              <a:defRPr/>
            </a:pPr>
            <a:r>
              <a:rPr lang="hr-HR" dirty="0" smtClean="0">
                <a:cs typeface="Calibri" pitchFamily="34" charset="0"/>
              </a:rPr>
              <a:t>Komunikacija s ključnim dionicima</a:t>
            </a:r>
          </a:p>
          <a:p>
            <a:pPr lvl="1" eaLnBrk="1" hangingPunct="1">
              <a:defRPr/>
            </a:pPr>
            <a:r>
              <a:rPr lang="hr-HR" dirty="0" smtClean="0">
                <a:cs typeface="Calibri" pitchFamily="34" charset="0"/>
              </a:rPr>
              <a:t>Priprema i odabir projekata</a:t>
            </a:r>
          </a:p>
          <a:p>
            <a:pPr lvl="1" eaLnBrk="1" hangingPunct="1">
              <a:defRPr/>
            </a:pPr>
            <a:r>
              <a:rPr lang="hr-HR" dirty="0" smtClean="0">
                <a:cs typeface="Calibri" pitchFamily="34" charset="0"/>
              </a:rPr>
              <a:t>Provedba projekata</a:t>
            </a:r>
          </a:p>
          <a:p>
            <a:pPr lvl="1" eaLnBrk="1" hangingPunct="1">
              <a:defRPr/>
            </a:pPr>
            <a:r>
              <a:rPr lang="hr-HR" dirty="0" smtClean="0">
                <a:cs typeface="Calibri" pitchFamily="34" charset="0"/>
              </a:rPr>
              <a:t>Praćenje rezultata </a:t>
            </a:r>
            <a:r>
              <a:rPr lang="hr-HR" dirty="0">
                <a:cs typeface="Calibri" pitchFamily="34" charset="0"/>
              </a:rPr>
              <a:t>tijekom </a:t>
            </a:r>
            <a:r>
              <a:rPr lang="hr-HR" dirty="0" smtClean="0">
                <a:cs typeface="Calibri" pitchFamily="34" charset="0"/>
              </a:rPr>
              <a:t>provedbe projekta i nakon njegovog završetka</a:t>
            </a:r>
          </a:p>
          <a:p>
            <a:pPr lvl="1" eaLnBrk="1" hangingPunct="1">
              <a:defRPr/>
            </a:pPr>
            <a:endParaRPr lang="hr-HR" dirty="0" smtClean="0">
              <a:cs typeface="Calibri" pitchFamily="34" charset="0"/>
            </a:endParaRPr>
          </a:p>
          <a:p>
            <a:pPr eaLnBrk="1" hangingPunct="1">
              <a:defRPr/>
            </a:pPr>
            <a:endParaRPr lang="hr-HR" dirty="0"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0188" y="115888"/>
            <a:ext cx="6718300" cy="706437"/>
          </a:xfrm>
        </p:spPr>
        <p:txBody>
          <a:bodyPr/>
          <a:lstStyle/>
          <a:p>
            <a:pPr eaLnBrk="1" hangingPunct="1">
              <a:defRPr/>
            </a:pPr>
            <a:r>
              <a:rPr lang="hr-HR" sz="32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Priprema razvojnih projekata</a:t>
            </a:r>
            <a:endParaRPr lang="hr-HR" sz="32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4294967295"/>
          </p:nvPr>
        </p:nvSpPr>
        <p:spPr>
          <a:xfrm>
            <a:off x="250825" y="1412875"/>
            <a:ext cx="8280400" cy="5329238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defRPr/>
            </a:pPr>
            <a:r>
              <a:rPr lang="hr-HR" dirty="0" smtClean="0">
                <a:cs typeface="Calibri" pitchFamily="34" charset="0"/>
              </a:rPr>
              <a:t>Pravodobno prepoznati potencijalne razvojne projekte u gradovima i lokalnim zajednicama</a:t>
            </a:r>
          </a:p>
          <a:p>
            <a:pPr eaLnBrk="1" hangingPunct="1">
              <a:defRPr/>
            </a:pPr>
            <a:r>
              <a:rPr lang="hr-HR" dirty="0" smtClean="0">
                <a:cs typeface="Calibri" pitchFamily="34" charset="0"/>
              </a:rPr>
              <a:t>Odabrati i </a:t>
            </a:r>
            <a:r>
              <a:rPr lang="hr-HR" b="1" dirty="0" smtClean="0">
                <a:cs typeface="Calibri" pitchFamily="34" charset="0"/>
              </a:rPr>
              <a:t>razvijati</a:t>
            </a:r>
            <a:r>
              <a:rPr lang="hr-HR" dirty="0" smtClean="0">
                <a:cs typeface="Calibri" pitchFamily="34" charset="0"/>
              </a:rPr>
              <a:t> projektne ideje</a:t>
            </a:r>
          </a:p>
          <a:p>
            <a:pPr lvl="1" eaLnBrk="1" hangingPunct="1">
              <a:defRPr/>
            </a:pPr>
            <a:r>
              <a:rPr lang="hr-HR" dirty="0" smtClean="0">
                <a:cs typeface="Calibri" pitchFamily="34" charset="0"/>
              </a:rPr>
              <a:t>Odgovorne osobe/timovi za razvoj projekata (od projektne ideje do njegove realizacije) </a:t>
            </a:r>
            <a:r>
              <a:rPr lang="hr-HR" dirty="0" smtClean="0">
                <a:cs typeface="Calibri" pitchFamily="34" charset="0"/>
                <a:sym typeface="Wingdings"/>
              </a:rPr>
              <a:t></a:t>
            </a:r>
            <a:r>
              <a:rPr lang="hr-HR" dirty="0" smtClean="0">
                <a:cs typeface="Calibri" pitchFamily="34" charset="0"/>
              </a:rPr>
              <a:t> projektna organizacija</a:t>
            </a:r>
          </a:p>
          <a:p>
            <a:pPr lvl="1" eaLnBrk="1" hangingPunct="1">
              <a:defRPr/>
            </a:pPr>
            <a:r>
              <a:rPr lang="hr-HR" dirty="0" smtClean="0">
                <a:cs typeface="Calibri" pitchFamily="34" charset="0"/>
              </a:rPr>
              <a:t>Analiza potreba za projektom na temelju </a:t>
            </a:r>
            <a:r>
              <a:rPr lang="hr-HR" dirty="0" err="1" smtClean="0">
                <a:cs typeface="Calibri" pitchFamily="34" charset="0"/>
              </a:rPr>
              <a:t>socio</a:t>
            </a:r>
            <a:r>
              <a:rPr lang="hr-HR" dirty="0" smtClean="0">
                <a:cs typeface="Calibri" pitchFamily="34" charset="0"/>
              </a:rPr>
              <a:t>-ekonomske situacije</a:t>
            </a:r>
            <a:r>
              <a:rPr lang="hr-HR" dirty="0">
                <a:cs typeface="Calibri" pitchFamily="34" charset="0"/>
                <a:sym typeface="Wingdings"/>
              </a:rPr>
              <a:t> </a:t>
            </a:r>
            <a:r>
              <a:rPr lang="hr-HR" dirty="0">
                <a:cs typeface="Calibri" pitchFamily="34" charset="0"/>
              </a:rPr>
              <a:t> </a:t>
            </a:r>
            <a:r>
              <a:rPr lang="hr-HR" dirty="0" smtClean="0">
                <a:cs typeface="Calibri" pitchFamily="34" charset="0"/>
              </a:rPr>
              <a:t>razvijanje projekta koje bi i inače sami financirali </a:t>
            </a:r>
          </a:p>
          <a:p>
            <a:pPr lvl="1" eaLnBrk="1" hangingPunct="1">
              <a:defRPr/>
            </a:pPr>
            <a:r>
              <a:rPr lang="hr-HR" dirty="0" smtClean="0">
                <a:cs typeface="Calibri" pitchFamily="34" charset="0"/>
              </a:rPr>
              <a:t>Uklapanje u strateške ciljeve na lokalnoj, regionalnoj, nacionalnoj i EU razini – doprinos ciljevima</a:t>
            </a:r>
          </a:p>
          <a:p>
            <a:pPr lvl="1" eaLnBrk="1" hangingPunct="1">
              <a:defRPr/>
            </a:pPr>
            <a:r>
              <a:rPr lang="hr-HR" dirty="0">
                <a:cs typeface="Calibri" pitchFamily="34" charset="0"/>
              </a:rPr>
              <a:t>Uklapanje u zakonodavne okvire na nacionalnoj i EU razini (</a:t>
            </a:r>
            <a:r>
              <a:rPr lang="hr-HR" b="1" dirty="0">
                <a:cs typeface="Calibri" pitchFamily="34" charset="0"/>
              </a:rPr>
              <a:t>javna nabava, sustav državnih potpora, zaštita okoliša</a:t>
            </a:r>
            <a:r>
              <a:rPr lang="hr-HR" dirty="0">
                <a:cs typeface="Calibri" pitchFamily="34" charset="0"/>
              </a:rPr>
              <a:t>)</a:t>
            </a:r>
          </a:p>
          <a:p>
            <a:pPr lvl="1" eaLnBrk="1" hangingPunct="1">
              <a:defRPr/>
            </a:pPr>
            <a:r>
              <a:rPr lang="hr-HR" dirty="0" smtClean="0">
                <a:cs typeface="Calibri" pitchFamily="34" charset="0"/>
              </a:rPr>
              <a:t>Priprema projektne i natječajne dokumentacije (vlasnički odnosi, prostorno-planska dokumentacija, studija izvodljivosti i analiza troškova i koristi itd.)</a:t>
            </a:r>
          </a:p>
          <a:p>
            <a:pPr eaLnBrk="1" hangingPunct="1">
              <a:defRPr/>
            </a:pPr>
            <a:r>
              <a:rPr lang="hr-HR" dirty="0" smtClean="0">
                <a:cs typeface="Calibri" pitchFamily="34" charset="0"/>
              </a:rPr>
              <a:t>MRRFEU – </a:t>
            </a:r>
            <a:r>
              <a:rPr lang="hr-HR" i="1" dirty="0" smtClean="0">
                <a:cs typeface="Calibri" pitchFamily="34" charset="0"/>
              </a:rPr>
              <a:t>Program pripreme i provedbe  razvojnih projekata prihvatljivih za financiranje iz fondova Europske unije</a:t>
            </a:r>
          </a:p>
          <a:p>
            <a:pPr eaLnBrk="1" hangingPunct="1">
              <a:defRPr/>
            </a:pPr>
            <a:endParaRPr lang="hr-HR" dirty="0" smtClean="0">
              <a:cs typeface="Calibri" pitchFamily="34" charset="0"/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hr-HR" dirty="0" smtClean="0">
                <a:cs typeface="Calibri" pitchFamily="34" charset="0"/>
              </a:rPr>
              <a:t>Pripremljeni kvalitetni projekti </a:t>
            </a:r>
            <a:r>
              <a:rPr lang="hr-HR" dirty="0" smtClean="0">
                <a:cs typeface="Calibri" pitchFamily="34" charset="0"/>
                <a:sym typeface="Wingdings" pitchFamily="2" charset="2"/>
              </a:rPr>
              <a:t> Efikasnija provedba  Bolja iskorištenost sredstava</a:t>
            </a:r>
            <a:endParaRPr lang="hr-HR" dirty="0" smtClean="0">
              <a:cs typeface="Calibri" pitchFamily="34" charset="0"/>
            </a:endParaRPr>
          </a:p>
          <a:p>
            <a:pPr eaLnBrk="1" hangingPunct="1">
              <a:defRPr/>
            </a:pPr>
            <a:endParaRPr lang="hr-HR" dirty="0"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0188" y="115888"/>
            <a:ext cx="6718300" cy="706437"/>
          </a:xfrm>
        </p:spPr>
        <p:txBody>
          <a:bodyPr/>
          <a:lstStyle/>
          <a:p>
            <a:pPr eaLnBrk="1" hangingPunct="1">
              <a:defRPr/>
            </a:pPr>
            <a:r>
              <a:rPr lang="hr-HR" sz="32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Planiranje sredstava za sufinanciranje</a:t>
            </a:r>
            <a:endParaRPr lang="hr-HR" sz="32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4294967295"/>
          </p:nvPr>
        </p:nvSpPr>
        <p:spPr>
          <a:xfrm>
            <a:off x="250825" y="1412875"/>
            <a:ext cx="8280400" cy="4681538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hr-HR" sz="2800" dirty="0" smtClean="0">
                <a:cs typeface="Calibri" pitchFamily="34" charset="0"/>
              </a:rPr>
              <a:t>Obvezan princip - sufinanciranje projekta od strane predlagatelja</a:t>
            </a:r>
          </a:p>
          <a:p>
            <a:pPr eaLnBrk="1" hangingPunct="1">
              <a:defRPr/>
            </a:pPr>
            <a:r>
              <a:rPr lang="hr-HR" sz="2800" dirty="0" smtClean="0">
                <a:cs typeface="Calibri" pitchFamily="34" charset="0"/>
              </a:rPr>
              <a:t>Tijek financiranja u EU fondovima različit od </a:t>
            </a:r>
            <a:r>
              <a:rPr lang="hr-HR" sz="2800" dirty="0" err="1" smtClean="0">
                <a:cs typeface="Calibri" pitchFamily="34" charset="0"/>
              </a:rPr>
              <a:t>pretpristupnih</a:t>
            </a:r>
            <a:r>
              <a:rPr lang="hr-HR" sz="2800" dirty="0" smtClean="0">
                <a:cs typeface="Calibri" pitchFamily="34" charset="0"/>
              </a:rPr>
              <a:t> fondova</a:t>
            </a:r>
          </a:p>
          <a:p>
            <a:pPr lvl="1" eaLnBrk="1" hangingPunct="1">
              <a:defRPr/>
            </a:pPr>
            <a:r>
              <a:rPr lang="hr-HR" dirty="0" smtClean="0">
                <a:cs typeface="Calibri" pitchFamily="34" charset="0"/>
              </a:rPr>
              <a:t>Ukidanje velikog udjela </a:t>
            </a:r>
            <a:r>
              <a:rPr lang="hr-HR" dirty="0" err="1" smtClean="0">
                <a:cs typeface="Calibri" pitchFamily="34" charset="0"/>
              </a:rPr>
              <a:t>predfinanciranja</a:t>
            </a:r>
            <a:endParaRPr lang="hr-HR" dirty="0" smtClean="0">
              <a:cs typeface="Calibri" pitchFamily="34" charset="0"/>
            </a:endParaRPr>
          </a:p>
          <a:p>
            <a:pPr lvl="1" eaLnBrk="1" hangingPunct="1">
              <a:defRPr/>
            </a:pPr>
            <a:r>
              <a:rPr lang="hr-HR" dirty="0" smtClean="0">
                <a:cs typeface="Calibri" pitchFamily="34" charset="0"/>
              </a:rPr>
              <a:t>Plaćanja se obavljaju temeljem nastalih troškova</a:t>
            </a:r>
          </a:p>
          <a:p>
            <a:pPr eaLnBrk="1" hangingPunct="1">
              <a:defRPr/>
            </a:pPr>
            <a:r>
              <a:rPr lang="hr-HR" sz="2800" dirty="0" smtClean="0">
                <a:cs typeface="Calibri" pitchFamily="34" charset="0"/>
              </a:rPr>
              <a:t>Potrebno za svaku proračunsku godinu planirati dovoljno sredstava za provedbu planiranih projekata</a:t>
            </a:r>
          </a:p>
          <a:p>
            <a:pPr eaLnBrk="1" hangingPunct="1">
              <a:defRPr/>
            </a:pPr>
            <a:r>
              <a:rPr lang="hr-HR" sz="2800" dirty="0">
                <a:cs typeface="Calibri" pitchFamily="34" charset="0"/>
              </a:rPr>
              <a:t>Sukladno EU pravilima sufinancirati se mogu troškovi na projektima nastali nakon 1.1.2014.</a:t>
            </a:r>
          </a:p>
          <a:p>
            <a:pPr eaLnBrk="1" hangingPunct="1">
              <a:defRPr/>
            </a:pPr>
            <a:endParaRPr lang="hr-HR" sz="2800" dirty="0" smtClean="0">
              <a:cs typeface="Calibri" pitchFamily="34" charset="0"/>
            </a:endParaRPr>
          </a:p>
          <a:p>
            <a:pPr lvl="1" eaLnBrk="1" hangingPunct="1">
              <a:defRPr/>
            </a:pPr>
            <a:endParaRPr lang="hr-HR" dirty="0"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7788" y="71438"/>
            <a:ext cx="90074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0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Ministarstvo regionalnoga razvoja i fondova Europske unije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0825" y="5300663"/>
            <a:ext cx="9253538" cy="150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MRRFEU – Kabinet ministra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hr-HR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jaksa.puljiz</a:t>
            </a:r>
            <a:r>
              <a:rPr lang="hr-HR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@</a:t>
            </a:r>
            <a:r>
              <a:rPr lang="hr-HR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mrrfeu.hr</a:t>
            </a:r>
            <a:endParaRPr lang="hr-HR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hr-HR" sz="2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hr-HR" sz="16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hr-HR" sz="2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468313" y="6092825"/>
            <a:ext cx="9553576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Hvala na pozornosti!</a:t>
            </a:r>
            <a:endParaRPr lang="hr-HR" sz="20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0188" y="115888"/>
            <a:ext cx="8013700" cy="706437"/>
          </a:xfrm>
        </p:spPr>
        <p:txBody>
          <a:bodyPr/>
          <a:lstStyle/>
          <a:p>
            <a:pPr eaLnBrk="1" hangingPunct="1">
              <a:defRPr/>
            </a:pPr>
            <a:r>
              <a:rPr lang="hr-HR" sz="32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Urbani razvoj u prijedlogu nove regulative</a:t>
            </a:r>
            <a:endParaRPr lang="hr-HR" sz="32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4294967295"/>
          </p:nvPr>
        </p:nvSpPr>
        <p:spPr>
          <a:xfrm>
            <a:off x="250825" y="1412875"/>
            <a:ext cx="8280400" cy="4681538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hr-HR" sz="2800" dirty="0">
                <a:cs typeface="Calibri" pitchFamily="34" charset="0"/>
              </a:rPr>
              <a:t>EU u novoj financijskoj perspektivi najavljuje korak naprijed u područjima:</a:t>
            </a:r>
          </a:p>
          <a:p>
            <a:pPr eaLnBrk="1" hangingPunct="1">
              <a:defRPr/>
            </a:pPr>
            <a:r>
              <a:rPr lang="hr-HR" sz="2800" b="1" dirty="0" smtClean="0">
                <a:cs typeface="Calibri" pitchFamily="34" charset="0"/>
              </a:rPr>
              <a:t>Održivog urbanog razvoj </a:t>
            </a:r>
            <a:r>
              <a:rPr lang="hr-HR" sz="2800" dirty="0" smtClean="0">
                <a:cs typeface="Calibri" pitchFamily="34" charset="0"/>
              </a:rPr>
              <a:t>(</a:t>
            </a:r>
            <a:r>
              <a:rPr lang="hr-HR" sz="2800" i="1" dirty="0" err="1" smtClean="0">
                <a:cs typeface="Calibri" pitchFamily="34" charset="0"/>
              </a:rPr>
              <a:t>Sustainable</a:t>
            </a:r>
            <a:r>
              <a:rPr lang="hr-HR" sz="2800" i="1" dirty="0" smtClean="0">
                <a:cs typeface="Calibri" pitchFamily="34" charset="0"/>
              </a:rPr>
              <a:t> Urban </a:t>
            </a:r>
            <a:r>
              <a:rPr lang="hr-HR" sz="2800" i="1" dirty="0" err="1" smtClean="0">
                <a:cs typeface="Calibri" pitchFamily="34" charset="0"/>
              </a:rPr>
              <a:t>Development</a:t>
            </a:r>
            <a:r>
              <a:rPr lang="hr-HR" sz="2800" dirty="0">
                <a:cs typeface="Calibri" pitchFamily="34" charset="0"/>
              </a:rPr>
              <a:t>) </a:t>
            </a:r>
            <a:endParaRPr lang="hr-HR" sz="2800" dirty="0" smtClean="0">
              <a:cs typeface="Calibri" pitchFamily="34" charset="0"/>
            </a:endParaRPr>
          </a:p>
          <a:p>
            <a:pPr eaLnBrk="1" hangingPunct="1">
              <a:defRPr/>
            </a:pPr>
            <a:r>
              <a:rPr lang="hr-HR" sz="2800" b="1" dirty="0" smtClean="0">
                <a:cs typeface="Calibri" pitchFamily="34" charset="0"/>
              </a:rPr>
              <a:t>Inovativnih </a:t>
            </a:r>
            <a:r>
              <a:rPr lang="hr-HR" sz="2800" b="1" dirty="0">
                <a:cs typeface="Calibri" pitchFamily="34" charset="0"/>
              </a:rPr>
              <a:t>akcija </a:t>
            </a:r>
            <a:r>
              <a:rPr lang="hr-HR" sz="2800" dirty="0">
                <a:cs typeface="Calibri" pitchFamily="34" charset="0"/>
              </a:rPr>
              <a:t>u održivom </a:t>
            </a:r>
            <a:r>
              <a:rPr lang="hr-HR" sz="2800" dirty="0" smtClean="0">
                <a:cs typeface="Calibri" pitchFamily="34" charset="0"/>
              </a:rPr>
              <a:t>urbanom razvoju (</a:t>
            </a:r>
            <a:r>
              <a:rPr lang="hr-HR" sz="2800" i="1" dirty="0" err="1" smtClean="0">
                <a:cs typeface="Calibri" pitchFamily="34" charset="0"/>
              </a:rPr>
              <a:t>Inovative</a:t>
            </a:r>
            <a:r>
              <a:rPr lang="hr-HR" sz="2800" i="1" dirty="0" smtClean="0">
                <a:cs typeface="Calibri" pitchFamily="34" charset="0"/>
              </a:rPr>
              <a:t> </a:t>
            </a:r>
            <a:r>
              <a:rPr lang="hr-HR" sz="2800" i="1" dirty="0" err="1" smtClean="0">
                <a:cs typeface="Calibri" pitchFamily="34" charset="0"/>
              </a:rPr>
              <a:t>Actions</a:t>
            </a:r>
            <a:r>
              <a:rPr lang="hr-HR" sz="2800" dirty="0" smtClean="0">
                <a:cs typeface="Calibri" pitchFamily="34" charset="0"/>
              </a:rPr>
              <a:t>)</a:t>
            </a:r>
            <a:endParaRPr lang="hr-HR" sz="2800" dirty="0">
              <a:cs typeface="Calibri" pitchFamily="34" charset="0"/>
            </a:endParaRPr>
          </a:p>
          <a:p>
            <a:pPr eaLnBrk="1" hangingPunct="1">
              <a:defRPr/>
            </a:pPr>
            <a:r>
              <a:rPr lang="hr-HR" sz="2800" b="1" dirty="0" smtClean="0">
                <a:cs typeface="Calibri" pitchFamily="34" charset="0"/>
              </a:rPr>
              <a:t>Uspostave Platforme za urbani razvoj </a:t>
            </a:r>
            <a:r>
              <a:rPr lang="hr-HR" sz="2800" dirty="0" smtClean="0">
                <a:cs typeface="Calibri" pitchFamily="34" charset="0"/>
              </a:rPr>
              <a:t>(</a:t>
            </a:r>
            <a:r>
              <a:rPr lang="hr-HR" sz="2800" i="1" dirty="0" smtClean="0">
                <a:cs typeface="Calibri" pitchFamily="34" charset="0"/>
              </a:rPr>
              <a:t>Urban </a:t>
            </a:r>
            <a:r>
              <a:rPr lang="hr-HR" sz="2800" i="1" dirty="0" err="1" smtClean="0">
                <a:cs typeface="Calibri" pitchFamily="34" charset="0"/>
              </a:rPr>
              <a:t>Development</a:t>
            </a:r>
            <a:r>
              <a:rPr lang="hr-HR" sz="2800" i="1" dirty="0" smtClean="0">
                <a:cs typeface="Calibri" pitchFamily="34" charset="0"/>
              </a:rPr>
              <a:t> </a:t>
            </a:r>
            <a:r>
              <a:rPr lang="hr-HR" sz="2800" i="1" dirty="0" err="1" smtClean="0">
                <a:cs typeface="Calibri" pitchFamily="34" charset="0"/>
              </a:rPr>
              <a:t>Platform</a:t>
            </a:r>
            <a:r>
              <a:rPr lang="hr-HR" sz="2800" dirty="0" smtClean="0">
                <a:cs typeface="Calibri" pitchFamily="34" charset="0"/>
              </a:rPr>
              <a:t>)</a:t>
            </a:r>
          </a:p>
          <a:p>
            <a:pPr eaLnBrk="1" hangingPunct="1">
              <a:defRPr/>
            </a:pPr>
            <a:endParaRPr lang="hr-HR" dirty="0"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0188" y="115888"/>
            <a:ext cx="8158162" cy="706437"/>
          </a:xfrm>
        </p:spPr>
        <p:txBody>
          <a:bodyPr/>
          <a:lstStyle/>
          <a:p>
            <a:pPr eaLnBrk="1" hangingPunct="1">
              <a:defRPr/>
            </a:pPr>
            <a:r>
              <a:rPr lang="hr-HR" sz="32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Urbani razvoj u prijedlogu nove regulative – </a:t>
            </a:r>
            <a:endParaRPr lang="hr-HR" sz="32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4294967295"/>
          </p:nvPr>
        </p:nvSpPr>
        <p:spPr>
          <a:xfrm>
            <a:off x="250825" y="1412875"/>
            <a:ext cx="8280400" cy="5329238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hr-HR" sz="2800" b="1" dirty="0" smtClean="0">
                <a:cs typeface="Calibri" pitchFamily="34" charset="0"/>
              </a:rPr>
              <a:t>Održivi urbani razvoj </a:t>
            </a:r>
          </a:p>
          <a:p>
            <a:pPr eaLnBrk="1" hangingPunct="1">
              <a:defRPr/>
            </a:pPr>
            <a:r>
              <a:rPr lang="hr-HR" sz="2400" dirty="0" smtClean="0">
                <a:cs typeface="Calibri" pitchFamily="34" charset="0"/>
              </a:rPr>
              <a:t>ERDF </a:t>
            </a:r>
            <a:r>
              <a:rPr lang="hr-HR" sz="2400" dirty="0">
                <a:cs typeface="Calibri" pitchFamily="34" charset="0"/>
              </a:rPr>
              <a:t>podržava održivi </a:t>
            </a:r>
            <a:r>
              <a:rPr lang="hr-HR" sz="2400" dirty="0" smtClean="0">
                <a:cs typeface="Calibri" pitchFamily="34" charset="0"/>
              </a:rPr>
              <a:t>urbani razvoj na temelju Operativnih programa i </a:t>
            </a:r>
            <a:r>
              <a:rPr lang="hr-HR" sz="2400" dirty="0">
                <a:cs typeface="Calibri" pitchFamily="34" charset="0"/>
              </a:rPr>
              <a:t>pripremljenih </a:t>
            </a:r>
            <a:r>
              <a:rPr lang="hr-HR" sz="2400" b="1" u="sng" dirty="0">
                <a:cs typeface="Calibri" pitchFamily="34" charset="0"/>
              </a:rPr>
              <a:t>strategija </a:t>
            </a:r>
            <a:r>
              <a:rPr lang="hr-HR" sz="2400" b="1" u="sng" dirty="0" smtClean="0">
                <a:cs typeface="Calibri" pitchFamily="34" charset="0"/>
              </a:rPr>
              <a:t>za integrirane akcije </a:t>
            </a:r>
            <a:r>
              <a:rPr lang="hr-HR" sz="2400" dirty="0">
                <a:cs typeface="Calibri" pitchFamily="34" charset="0"/>
              </a:rPr>
              <a:t>kojima se odgovara na izazove u području gospodarstva, zaštite  okoliša, kao i </a:t>
            </a:r>
            <a:r>
              <a:rPr lang="hr-HR" sz="2400" dirty="0" smtClean="0">
                <a:cs typeface="Calibri" pitchFamily="34" charset="0"/>
              </a:rPr>
              <a:t>na klimatske </a:t>
            </a:r>
            <a:r>
              <a:rPr lang="hr-HR" sz="2400" dirty="0">
                <a:cs typeface="Calibri" pitchFamily="34" charset="0"/>
              </a:rPr>
              <a:t>i društvene izazove </a:t>
            </a:r>
            <a:r>
              <a:rPr lang="hr-HR" sz="2400" dirty="0" smtClean="0">
                <a:cs typeface="Calibri" pitchFamily="34" charset="0"/>
              </a:rPr>
              <a:t>u urbanim područjima</a:t>
            </a:r>
            <a:endParaRPr lang="hr-HR" sz="2400" dirty="0">
              <a:cs typeface="Calibri" pitchFamily="34" charset="0"/>
            </a:endParaRPr>
          </a:p>
          <a:p>
            <a:pPr eaLnBrk="1" hangingPunct="1">
              <a:defRPr/>
            </a:pPr>
            <a:r>
              <a:rPr lang="hr-HR" sz="2400" dirty="0">
                <a:cs typeface="Calibri" pitchFamily="34" charset="0"/>
              </a:rPr>
              <a:t>Najmanje </a:t>
            </a:r>
            <a:r>
              <a:rPr lang="hr-HR" sz="2400" b="1" dirty="0">
                <a:cs typeface="Calibri" pitchFamily="34" charset="0"/>
              </a:rPr>
              <a:t>5% godišnje alokacije ERDF-a </a:t>
            </a:r>
            <a:r>
              <a:rPr lang="hr-HR" sz="2400" dirty="0">
                <a:cs typeface="Calibri" pitchFamily="34" charset="0"/>
              </a:rPr>
              <a:t>namijenjeno je integriranim akcijama za održivi urbani </a:t>
            </a:r>
            <a:r>
              <a:rPr lang="hr-HR" sz="2400" dirty="0" smtClean="0">
                <a:cs typeface="Calibri" pitchFamily="34" charset="0"/>
              </a:rPr>
              <a:t>razvoj u gradovima, prigradskim područjima i zapuštenim gradskim područjima/četvrtima</a:t>
            </a:r>
          </a:p>
          <a:p>
            <a:pPr eaLnBrk="1" hangingPunct="1">
              <a:defRPr/>
            </a:pPr>
            <a:endParaRPr lang="hr-HR" dirty="0" smtClean="0">
              <a:cs typeface="Calibri" pitchFamily="34" charset="0"/>
            </a:endParaRPr>
          </a:p>
          <a:p>
            <a:pPr eaLnBrk="1" hangingPunct="1">
              <a:defRPr/>
            </a:pPr>
            <a:endParaRPr lang="hr-HR" dirty="0"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0188" y="1341438"/>
            <a:ext cx="8445500" cy="506888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hr-HR" b="1" dirty="0">
                <a:cs typeface="Calibri" pitchFamily="34" charset="0"/>
              </a:rPr>
              <a:t>Inovativne </a:t>
            </a:r>
            <a:r>
              <a:rPr lang="hr-HR" b="1" dirty="0" smtClean="0">
                <a:cs typeface="Calibri" pitchFamily="34" charset="0"/>
              </a:rPr>
              <a:t>akcije vezane za održivi urbani razvoja  </a:t>
            </a:r>
          </a:p>
          <a:p>
            <a:pPr eaLnBrk="1" hangingPunct="1">
              <a:defRPr/>
            </a:pPr>
            <a:r>
              <a:rPr lang="hr-HR" sz="2400" dirty="0" smtClean="0">
                <a:cs typeface="Calibri" pitchFamily="34" charset="0"/>
              </a:rPr>
              <a:t>Cilj</a:t>
            </a:r>
            <a:r>
              <a:rPr lang="hr-HR" sz="2400" dirty="0">
                <a:cs typeface="Calibri" pitchFamily="34" charset="0"/>
              </a:rPr>
              <a:t>: podrška </a:t>
            </a:r>
            <a:r>
              <a:rPr lang="hr-HR" sz="2400" dirty="0" smtClean="0">
                <a:cs typeface="Calibri" pitchFamily="34" charset="0"/>
              </a:rPr>
              <a:t>inovativnim pristupima </a:t>
            </a:r>
            <a:r>
              <a:rPr lang="hr-HR" sz="2400" dirty="0">
                <a:cs typeface="Calibri" pitchFamily="34" charset="0"/>
              </a:rPr>
              <a:t>u rješavanju </a:t>
            </a:r>
            <a:r>
              <a:rPr lang="hr-HR" sz="2400" dirty="0" smtClean="0">
                <a:cs typeface="Calibri" pitchFamily="34" charset="0"/>
              </a:rPr>
              <a:t>različitih razvojnih </a:t>
            </a:r>
            <a:r>
              <a:rPr lang="hr-HR" sz="2400" dirty="0">
                <a:cs typeface="Calibri" pitchFamily="34" charset="0"/>
              </a:rPr>
              <a:t>izazova s kojima se susreću </a:t>
            </a:r>
            <a:r>
              <a:rPr lang="hr-HR" sz="2400" dirty="0" smtClean="0">
                <a:cs typeface="Calibri" pitchFamily="34" charset="0"/>
              </a:rPr>
              <a:t>gradovi  </a:t>
            </a:r>
            <a:r>
              <a:rPr lang="hr-HR" sz="2400" dirty="0">
                <a:cs typeface="Calibri" pitchFamily="34" charset="0"/>
              </a:rPr>
              <a:t>(npr. </a:t>
            </a:r>
            <a:r>
              <a:rPr lang="hr-HR" sz="2400" dirty="0" smtClean="0">
                <a:cs typeface="Calibri" pitchFamily="34" charset="0"/>
              </a:rPr>
              <a:t>demografija</a:t>
            </a:r>
            <a:r>
              <a:rPr lang="hr-HR" sz="2400" dirty="0">
                <a:cs typeface="Calibri" pitchFamily="34" charset="0"/>
              </a:rPr>
              <a:t>, migracije, revitalizacija lokalnih gospodarstava) </a:t>
            </a:r>
            <a:r>
              <a:rPr lang="hr-HR" sz="2400" dirty="0" smtClean="0">
                <a:cs typeface="Calibri" pitchFamily="34" charset="0"/>
              </a:rPr>
              <a:t>i koja su relevantna na razini EU </a:t>
            </a:r>
          </a:p>
          <a:p>
            <a:pPr eaLnBrk="1" hangingPunct="1">
              <a:defRPr/>
            </a:pPr>
            <a:r>
              <a:rPr lang="hr-HR" sz="2400" dirty="0" smtClean="0">
                <a:cs typeface="Calibri" pitchFamily="34" charset="0"/>
              </a:rPr>
              <a:t>Uključuje financiranje studija </a:t>
            </a:r>
            <a:r>
              <a:rPr lang="hr-HR" sz="2400" dirty="0">
                <a:cs typeface="Calibri" pitchFamily="34" charset="0"/>
              </a:rPr>
              <a:t>i pilot </a:t>
            </a:r>
            <a:r>
              <a:rPr lang="hr-HR" sz="2400" dirty="0" smtClean="0">
                <a:cs typeface="Calibri" pitchFamily="34" charset="0"/>
              </a:rPr>
              <a:t>projekte </a:t>
            </a:r>
            <a:r>
              <a:rPr lang="hr-HR" sz="2400" dirty="0">
                <a:cs typeface="Calibri" pitchFamily="34" charset="0"/>
              </a:rPr>
              <a:t>za identifikaciju ili testiranje </a:t>
            </a:r>
            <a:r>
              <a:rPr lang="hr-HR" sz="2400" dirty="0" smtClean="0">
                <a:cs typeface="Calibri" pitchFamily="34" charset="0"/>
              </a:rPr>
              <a:t>novih rješenja u urbanim područjima </a:t>
            </a:r>
          </a:p>
          <a:p>
            <a:pPr eaLnBrk="1" hangingPunct="1">
              <a:defRPr/>
            </a:pPr>
            <a:r>
              <a:rPr lang="hr-HR" sz="2400" dirty="0" smtClean="0">
                <a:cs typeface="Calibri" pitchFamily="34" charset="0"/>
              </a:rPr>
              <a:t>Moguće za svih 11 tematskih ciljeva </a:t>
            </a:r>
          </a:p>
          <a:p>
            <a:pPr eaLnBrk="1" hangingPunct="1">
              <a:defRPr/>
            </a:pPr>
            <a:r>
              <a:rPr lang="hr-HR" sz="2400" dirty="0" smtClean="0">
                <a:cs typeface="Calibri" pitchFamily="34" charset="0"/>
              </a:rPr>
              <a:t>0,2% ukupne ERDF alokacije (alokacija u razmatranju)</a:t>
            </a:r>
          </a:p>
          <a:p>
            <a:pPr eaLnBrk="1" hangingPunct="1">
              <a:defRPr/>
            </a:pPr>
            <a:r>
              <a:rPr lang="hr-HR" sz="2400" dirty="0" smtClean="0">
                <a:cs typeface="Calibri" pitchFamily="34" charset="0"/>
              </a:rPr>
              <a:t>Modalitete </a:t>
            </a:r>
            <a:r>
              <a:rPr lang="hr-HR" sz="2400" dirty="0">
                <a:cs typeface="Calibri" pitchFamily="34" charset="0"/>
              </a:rPr>
              <a:t>odabira donijet će Europska </a:t>
            </a:r>
            <a:r>
              <a:rPr lang="hr-HR" sz="2400" dirty="0" smtClean="0">
                <a:cs typeface="Calibri" pitchFamily="34" charset="0"/>
              </a:rPr>
              <a:t>komisija</a:t>
            </a:r>
          </a:p>
          <a:p>
            <a:pPr eaLnBrk="1" hangingPunct="1">
              <a:defRPr/>
            </a:pPr>
            <a:r>
              <a:rPr lang="hr-HR" sz="2400" dirty="0" smtClean="0">
                <a:cs typeface="Calibri" pitchFamily="34" charset="0"/>
              </a:rPr>
              <a:t>Kompeticija na razini EU (javni poziv objavljuje EK)</a:t>
            </a:r>
          </a:p>
          <a:p>
            <a:pPr eaLnBrk="1" hangingPunct="1">
              <a:defRPr/>
            </a:pPr>
            <a:endParaRPr lang="hr-HR" sz="2400" dirty="0" smtClean="0">
              <a:cs typeface="Calibri" pitchFamily="34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hr-H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0188" y="115888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r-HR" sz="32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Urbani razvoj u prijedlogu nove regulative </a:t>
            </a:r>
            <a:r>
              <a:rPr lang="hr-HR" sz="32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-</a:t>
            </a:r>
            <a:endParaRPr lang="hr-HR" sz="3200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0188" y="115888"/>
            <a:ext cx="8158162" cy="706437"/>
          </a:xfrm>
        </p:spPr>
        <p:txBody>
          <a:bodyPr/>
          <a:lstStyle/>
          <a:p>
            <a:pPr eaLnBrk="1" hangingPunct="1">
              <a:defRPr/>
            </a:pPr>
            <a:r>
              <a:rPr lang="hr-HR" sz="32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Urbani razvoj u prijedlogu nove regulative</a:t>
            </a:r>
            <a:endParaRPr lang="hr-HR" sz="32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4294967295"/>
          </p:nvPr>
        </p:nvSpPr>
        <p:spPr>
          <a:xfrm>
            <a:off x="250825" y="1412875"/>
            <a:ext cx="8280400" cy="5040313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vi-VN" sz="4000" b="1" dirty="0" smtClean="0">
                <a:latin typeface="Calibri" pitchFamily="34" charset="0"/>
                <a:cs typeface="Calibri" pitchFamily="34" charset="0"/>
              </a:rPr>
              <a:t>Platforma </a:t>
            </a:r>
            <a:r>
              <a:rPr lang="vi-VN" sz="4000" b="1" dirty="0">
                <a:latin typeface="Calibri" pitchFamily="34" charset="0"/>
                <a:cs typeface="Calibri" pitchFamily="34" charset="0"/>
              </a:rPr>
              <a:t>za </a:t>
            </a:r>
            <a:r>
              <a:rPr lang="hr-HR" sz="4000" b="1" dirty="0" smtClean="0">
                <a:cs typeface="Calibri" pitchFamily="34" charset="0"/>
              </a:rPr>
              <a:t>urbani </a:t>
            </a:r>
            <a:r>
              <a:rPr lang="vi-VN" sz="4000" b="1" dirty="0" smtClean="0">
                <a:latin typeface="Calibri" pitchFamily="34" charset="0"/>
                <a:cs typeface="Calibri" pitchFamily="34" charset="0"/>
              </a:rPr>
              <a:t>razvoj </a:t>
            </a:r>
            <a:endParaRPr lang="hr-HR" sz="4000" b="1" dirty="0" smtClean="0">
              <a:cs typeface="Calibri" pitchFamily="34" charset="0"/>
            </a:endParaRPr>
          </a:p>
          <a:p>
            <a:pPr eaLnBrk="1" hangingPunct="1">
              <a:defRPr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uspostavlja Europsk</a:t>
            </a:r>
            <a:r>
              <a:rPr lang="hr-HR" dirty="0" smtClean="0">
                <a:cs typeface="Calibri" pitchFamily="34" charset="0"/>
              </a:rPr>
              <a:t>a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dirty="0">
                <a:latin typeface="Calibri" pitchFamily="34" charset="0"/>
                <a:cs typeface="Calibri" pitchFamily="34" charset="0"/>
              </a:rPr>
              <a:t>komisija </a:t>
            </a:r>
            <a:endParaRPr lang="hr-HR" dirty="0" smtClean="0">
              <a:cs typeface="Calibri" pitchFamily="34" charset="0"/>
            </a:endParaRPr>
          </a:p>
          <a:p>
            <a:pPr eaLnBrk="1" hangingPunct="1">
              <a:defRPr/>
            </a:pPr>
            <a:r>
              <a:rPr lang="vi-VN" dirty="0" smtClean="0">
                <a:latin typeface="Calibri" pitchFamily="34" charset="0"/>
                <a:cs typeface="Calibri" pitchFamily="34" charset="0"/>
              </a:rPr>
              <a:t>promicanj</a:t>
            </a:r>
            <a:r>
              <a:rPr lang="hr-HR" dirty="0" smtClean="0">
                <a:cs typeface="Calibri" pitchFamily="34" charset="0"/>
              </a:rPr>
              <a:t>e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dirty="0">
                <a:latin typeface="Calibri" pitchFamily="34" charset="0"/>
                <a:cs typeface="Calibri" pitchFamily="34" charset="0"/>
              </a:rPr>
              <a:t>izgradnje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kapaciteta</a:t>
            </a:r>
            <a:r>
              <a:rPr lang="hr-HR" dirty="0" smtClean="0">
                <a:cs typeface="Calibri" pitchFamily="34" charset="0"/>
              </a:rPr>
              <a:t>,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umrežavanja </a:t>
            </a:r>
            <a:r>
              <a:rPr lang="hr-HR" dirty="0" smtClean="0">
                <a:cs typeface="Calibri" pitchFamily="34" charset="0"/>
              </a:rPr>
              <a:t>i razmjene iskustva vezanih za primjenu održivih urbanih strategija </a:t>
            </a:r>
          </a:p>
          <a:p>
            <a:pPr eaLnBrk="1" hangingPunct="1">
              <a:defRPr/>
            </a:pPr>
            <a:r>
              <a:rPr lang="hr-HR" dirty="0" smtClean="0">
                <a:cs typeface="Calibri" pitchFamily="34" charset="0"/>
              </a:rPr>
              <a:t>izravno povezivanje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gradov</a:t>
            </a:r>
            <a:r>
              <a:rPr lang="hr-HR" dirty="0" smtClean="0">
                <a:cs typeface="Calibri" pitchFamily="34" charset="0"/>
              </a:rPr>
              <a:t>a uključenih u provedbu integriranih teritorijalnih investicija u urbanim područjima i urbanih inovativnih akcija radi razmjene iskustava i jačanje kapaciteta </a:t>
            </a:r>
          </a:p>
          <a:p>
            <a:pPr eaLnBrk="1" hangingPunct="1">
              <a:defRPr/>
            </a:pPr>
            <a:r>
              <a:rPr lang="hr-HR" dirty="0" smtClean="0">
                <a:cs typeface="Calibri" pitchFamily="34" charset="0"/>
              </a:rPr>
              <a:t>ograničeni broj gradova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u EU </a:t>
            </a:r>
            <a:r>
              <a:rPr lang="hr-HR" dirty="0" smtClean="0">
                <a:cs typeface="Calibri" pitchFamily="34" charset="0"/>
              </a:rPr>
              <a:t>-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od</a:t>
            </a:r>
            <a:r>
              <a:rPr lang="hr-HR" dirty="0" smtClean="0">
                <a:cs typeface="Calibri" pitchFamily="34" charset="0"/>
              </a:rPr>
              <a:t>a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brani na temelju </a:t>
            </a:r>
            <a:r>
              <a:rPr lang="hr-HR" dirty="0" smtClean="0">
                <a:cs typeface="Calibri" pitchFamily="34" charset="0"/>
              </a:rPr>
              <a:t>sljedećih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kriterija:</a:t>
            </a:r>
          </a:p>
          <a:p>
            <a:pPr lvl="1" eaLnBrk="1" hangingPunct="1">
              <a:defRPr/>
            </a:pPr>
            <a:r>
              <a:rPr lang="hr-HR" b="1" dirty="0" smtClean="0">
                <a:cs typeface="Calibri" pitchFamily="34" charset="0"/>
              </a:rPr>
              <a:t>b</a:t>
            </a:r>
            <a:r>
              <a:rPr lang="vi-VN" b="1" dirty="0" smtClean="0">
                <a:latin typeface="Calibri" pitchFamily="34" charset="0"/>
                <a:cs typeface="Calibri" pitchFamily="34" charset="0"/>
              </a:rPr>
              <a:t>roj stanovnika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– uzimajući u obzir specifičnosti pojedinih zemalja članica</a:t>
            </a:r>
          </a:p>
          <a:p>
            <a:pPr lvl="1" eaLnBrk="1" hangingPunct="1">
              <a:defRPr/>
            </a:pPr>
            <a:r>
              <a:rPr lang="hr-HR" dirty="0" smtClean="0">
                <a:cs typeface="Calibri" pitchFamily="34" charset="0"/>
              </a:rPr>
              <a:t>p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ostojanj</a:t>
            </a:r>
            <a:r>
              <a:rPr lang="hr-HR" dirty="0" smtClean="0">
                <a:cs typeface="Calibri" pitchFamily="34" charset="0"/>
              </a:rPr>
              <a:t>e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b="1" dirty="0" smtClean="0">
                <a:latin typeface="Calibri" pitchFamily="34" charset="0"/>
                <a:cs typeface="Calibri" pitchFamily="34" charset="0"/>
              </a:rPr>
              <a:t>Strategije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za integrirane akcije</a:t>
            </a:r>
            <a:endParaRPr lang="hr-HR" dirty="0" smtClean="0">
              <a:cs typeface="Calibri" pitchFamily="34" charset="0"/>
            </a:endParaRPr>
          </a:p>
          <a:p>
            <a:pPr eaLnBrk="1" hangingPunct="1">
              <a:defRPr/>
            </a:pPr>
            <a:r>
              <a:rPr lang="hr-HR" dirty="0" smtClean="0">
                <a:cs typeface="Calibri" pitchFamily="34" charset="0"/>
              </a:rPr>
              <a:t>Komplementaran s URBACT (program </a:t>
            </a:r>
            <a:r>
              <a:rPr lang="hr-HR" dirty="0" err="1" smtClean="0">
                <a:cs typeface="Calibri" pitchFamily="34" charset="0"/>
              </a:rPr>
              <a:t>interregionalne</a:t>
            </a:r>
            <a:r>
              <a:rPr lang="hr-HR" dirty="0" smtClean="0">
                <a:cs typeface="Calibri" pitchFamily="34" charset="0"/>
              </a:rPr>
              <a:t> suradnje)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hr-HR" dirty="0"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0188" y="115888"/>
            <a:ext cx="8445500" cy="706437"/>
          </a:xfrm>
        </p:spPr>
        <p:txBody>
          <a:bodyPr/>
          <a:lstStyle/>
          <a:p>
            <a:pPr eaLnBrk="1" hangingPunct="1">
              <a:defRPr/>
            </a:pPr>
            <a:r>
              <a:rPr lang="hr-HR" sz="32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Urbani razvoj u prijedlogu nove regulative</a:t>
            </a:r>
            <a:endParaRPr lang="hr-HR" sz="32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  <p:sp>
        <p:nvSpPr>
          <p:cNvPr id="94210" name="Rezervirano mjesto teksta 2"/>
          <p:cNvSpPr>
            <a:spLocks noGrp="1"/>
          </p:cNvSpPr>
          <p:nvPr>
            <p:ph type="body" idx="4294967295"/>
          </p:nvPr>
        </p:nvSpPr>
        <p:spPr>
          <a:xfrm>
            <a:off x="250825" y="1412875"/>
            <a:ext cx="8280400" cy="4681538"/>
          </a:xfrm>
        </p:spPr>
        <p:txBody>
          <a:bodyPr/>
          <a:lstStyle/>
          <a:p>
            <a:pPr eaLnBrk="1" hangingPunct="1"/>
            <a:r>
              <a:rPr lang="hr-HR" b="1" smtClean="0">
                <a:cs typeface="Calibri" pitchFamily="34" charset="0"/>
              </a:rPr>
              <a:t>Partnerski sporazum             </a:t>
            </a:r>
          </a:p>
          <a:p>
            <a:pPr lvl="1" eaLnBrk="1" hangingPunct="1"/>
            <a:r>
              <a:rPr lang="hr-HR" smtClean="0">
                <a:cs typeface="Calibri" pitchFamily="34" charset="0"/>
              </a:rPr>
              <a:t>Općeniti sadržaji vezani za održivi urbani razvoj – </a:t>
            </a:r>
            <a:r>
              <a:rPr lang="hr-HR" b="1" smtClean="0">
                <a:cs typeface="Calibri" pitchFamily="34" charset="0"/>
              </a:rPr>
              <a:t>principi odabira urbanih područja </a:t>
            </a:r>
            <a:r>
              <a:rPr lang="hr-HR" smtClean="0">
                <a:cs typeface="Calibri" pitchFamily="34" charset="0"/>
              </a:rPr>
              <a:t>u kojima će se provoditi integrirane akcije za održivi urbani razvoj</a:t>
            </a:r>
          </a:p>
          <a:p>
            <a:pPr eaLnBrk="1" hangingPunct="1"/>
            <a:r>
              <a:rPr lang="hr-HR" b="1" smtClean="0">
                <a:cs typeface="Calibri" pitchFamily="34" charset="0"/>
              </a:rPr>
              <a:t>Operativni programi</a:t>
            </a:r>
          </a:p>
          <a:p>
            <a:pPr lvl="1" eaLnBrk="1" hangingPunct="1"/>
            <a:r>
              <a:rPr lang="hr-HR" smtClean="0">
                <a:cs typeface="Calibri" pitchFamily="34" charset="0"/>
              </a:rPr>
              <a:t>Indikativne alokacije iz ERDF-a i ESF-a za održivi razvoj gradova</a:t>
            </a:r>
          </a:p>
          <a:p>
            <a:pPr eaLnBrk="1" hangingPunct="1"/>
            <a:endParaRPr lang="hr-HR" smtClean="0">
              <a:cs typeface="Calibri" pitchFamily="34" charset="0"/>
            </a:endParaRPr>
          </a:p>
          <a:p>
            <a:pPr eaLnBrk="1" hangingPunct="1"/>
            <a:endParaRPr lang="hr-HR" smtClean="0"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0188" y="115888"/>
            <a:ext cx="7942262" cy="706437"/>
          </a:xfrm>
        </p:spPr>
        <p:txBody>
          <a:bodyPr/>
          <a:lstStyle/>
          <a:p>
            <a:pPr eaLnBrk="1" hangingPunct="1">
              <a:defRPr/>
            </a:pPr>
            <a:r>
              <a:rPr lang="hr-HR" sz="28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Strateški </a:t>
            </a:r>
            <a:r>
              <a:rPr lang="hr-HR" sz="28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razvojni </a:t>
            </a:r>
            <a:r>
              <a:rPr lang="hr-HR" sz="28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dokumenti</a:t>
            </a:r>
            <a:endParaRPr lang="hr-HR" sz="28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4294967295"/>
          </p:nvPr>
        </p:nvSpPr>
        <p:spPr>
          <a:xfrm>
            <a:off x="250825" y="1412875"/>
            <a:ext cx="8280400" cy="468153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hr-HR" dirty="0" smtClean="0">
                <a:cs typeface="Calibri" pitchFamily="34" charset="0"/>
              </a:rPr>
              <a:t>Financiranje projekata u novoj financijskoj perspektivi uvjetovano je postojanjem </a:t>
            </a:r>
            <a:r>
              <a:rPr lang="hr-HR" b="1" dirty="0" smtClean="0">
                <a:cs typeface="Calibri" pitchFamily="34" charset="0"/>
              </a:rPr>
              <a:t>strateških dokumenata</a:t>
            </a:r>
          </a:p>
          <a:p>
            <a:pPr eaLnBrk="1" hangingPunct="1">
              <a:defRPr/>
            </a:pPr>
            <a:r>
              <a:rPr lang="hr-HR" dirty="0" smtClean="0">
                <a:cs typeface="Calibri" pitchFamily="34" charset="0"/>
              </a:rPr>
              <a:t>Nužna usklađenost sektorskih i teritorijalnih strategija</a:t>
            </a:r>
          </a:p>
          <a:p>
            <a:pPr eaLnBrk="1" hangingPunct="1">
              <a:defRPr/>
            </a:pPr>
            <a:r>
              <a:rPr lang="hr-HR" dirty="0" smtClean="0">
                <a:cs typeface="Calibri" pitchFamily="34" charset="0"/>
              </a:rPr>
              <a:t>Nužna usklađenost teritorijalnih strategija na različitim razinama:</a:t>
            </a:r>
          </a:p>
          <a:p>
            <a:pPr lvl="1" eaLnBrk="1" hangingPunct="1">
              <a:defRPr/>
            </a:pPr>
            <a:r>
              <a:rPr lang="hr-HR" dirty="0" smtClean="0">
                <a:cs typeface="Calibri" pitchFamily="34" charset="0"/>
              </a:rPr>
              <a:t>Strategija regionalnog razvoja Republike Hrvatske</a:t>
            </a:r>
          </a:p>
          <a:p>
            <a:pPr lvl="1" eaLnBrk="1" hangingPunct="1">
              <a:defRPr/>
            </a:pPr>
            <a:r>
              <a:rPr lang="hr-HR" dirty="0" smtClean="0">
                <a:cs typeface="Calibri" pitchFamily="34" charset="0"/>
              </a:rPr>
              <a:t>Županijske razvojne strategije </a:t>
            </a:r>
          </a:p>
          <a:p>
            <a:pPr lvl="1" eaLnBrk="1" hangingPunct="1">
              <a:defRPr/>
            </a:pPr>
            <a:r>
              <a:rPr lang="hr-HR" dirty="0" smtClean="0">
                <a:cs typeface="Calibri" pitchFamily="34" charset="0"/>
              </a:rPr>
              <a:t>Razvojne strategije gradova, općina, lokalnih akcijskih grupa…</a:t>
            </a:r>
          </a:p>
          <a:p>
            <a:pPr eaLnBrk="1" hangingPunct="1">
              <a:defRPr/>
            </a:pPr>
            <a:r>
              <a:rPr lang="hr-HR" dirty="0" smtClean="0">
                <a:cs typeface="Calibri" pitchFamily="34" charset="0"/>
              </a:rPr>
              <a:t>Povezivanja financijskog i strateškog planiranja i na razini JLPS - prijedlog izmjena Zakona u proračunu (u proceduri donošenja) 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endParaRPr lang="hr-HR" dirty="0"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0188" y="115888"/>
            <a:ext cx="6718300" cy="706437"/>
          </a:xfrm>
        </p:spPr>
        <p:txBody>
          <a:bodyPr/>
          <a:lstStyle/>
          <a:p>
            <a:pPr eaLnBrk="1" hangingPunct="1">
              <a:defRPr/>
            </a:pPr>
            <a:r>
              <a:rPr lang="hr-HR" sz="28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Gradovi i strateški </a:t>
            </a:r>
            <a:r>
              <a:rPr lang="hr-HR" sz="28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razvojni </a:t>
            </a:r>
            <a:r>
              <a:rPr lang="hr-HR" sz="2800" b="1" kern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dokumenti</a:t>
            </a:r>
            <a:endParaRPr lang="hr-HR" sz="2800" b="1" kern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Calibri" pitchFamily="34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4294967295"/>
          </p:nvPr>
        </p:nvSpPr>
        <p:spPr>
          <a:xfrm>
            <a:off x="250825" y="1412875"/>
            <a:ext cx="8497888" cy="4681538"/>
          </a:xfrm>
        </p:spPr>
        <p:txBody>
          <a:bodyPr>
            <a:normAutofit fontScale="55000" lnSpcReduction="20000"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hr-HR" sz="4000" b="1" dirty="0" smtClean="0">
                <a:cs typeface="Calibri" pitchFamily="34" charset="0"/>
              </a:rPr>
              <a:t>Gradovi </a:t>
            </a:r>
          </a:p>
          <a:p>
            <a:pPr eaLnBrk="1" hangingPunct="1">
              <a:defRPr/>
            </a:pPr>
            <a:r>
              <a:rPr lang="hr-HR" dirty="0" smtClean="0">
                <a:cs typeface="Calibri" pitchFamily="34" charset="0"/>
              </a:rPr>
              <a:t>pokretači razvoja</a:t>
            </a:r>
            <a:endParaRPr lang="hr-HR" dirty="0">
              <a:cs typeface="Calibri" pitchFamily="34" charset="0"/>
            </a:endParaRPr>
          </a:p>
          <a:p>
            <a:pPr eaLnBrk="1" hangingPunct="1">
              <a:defRPr/>
            </a:pPr>
            <a:r>
              <a:rPr lang="hr-HR" dirty="0" smtClean="0">
                <a:cs typeface="Calibri" pitchFamily="34" charset="0"/>
              </a:rPr>
              <a:t>centri povezivanja, inovativnosti, kreativnosti</a:t>
            </a:r>
          </a:p>
          <a:p>
            <a:pPr eaLnBrk="1" hangingPunct="1">
              <a:defRPr/>
            </a:pPr>
            <a:r>
              <a:rPr lang="hr-HR" dirty="0" smtClean="0">
                <a:cs typeface="Calibri" pitchFamily="34" charset="0"/>
              </a:rPr>
              <a:t>centri rada i pružanja usluga za okolna područja </a:t>
            </a:r>
          </a:p>
          <a:p>
            <a:pPr eaLnBrk="1" hangingPunct="1">
              <a:defRPr/>
            </a:pPr>
            <a:r>
              <a:rPr lang="hr-HR" dirty="0" smtClean="0">
                <a:cs typeface="Calibri" pitchFamily="34" charset="0"/>
              </a:rPr>
              <a:t>element i faktor u ukupnom i teritorijalnom razvoju  </a:t>
            </a:r>
          </a:p>
          <a:p>
            <a:pPr eaLnBrk="1" hangingPunct="1">
              <a:defRPr/>
            </a:pPr>
            <a:r>
              <a:rPr lang="hr-HR" dirty="0" smtClean="0">
                <a:cs typeface="Calibri" pitchFamily="34" charset="0"/>
              </a:rPr>
              <a:t>funkcionalni grad = grad + njegovo gravitacijsko područje / područje utjecaja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hr-HR" dirty="0" smtClean="0">
              <a:cs typeface="Calibri" pitchFamily="34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hr-HR" sz="3800" b="1" dirty="0" smtClean="0">
                <a:cs typeface="Calibri" pitchFamily="34" charset="0"/>
              </a:rPr>
              <a:t>Strategija razvoja grada </a:t>
            </a:r>
          </a:p>
          <a:p>
            <a:pPr eaLnBrk="1" hangingPunct="1">
              <a:defRPr/>
            </a:pPr>
            <a:r>
              <a:rPr lang="hr-HR" dirty="0" smtClean="0">
                <a:cs typeface="Calibri" pitchFamily="34" charset="0"/>
              </a:rPr>
              <a:t>razvojno je teritorijalni obuhvat /utjecaj grada znatno širi od njegovih administrativnih granica - u strateški okvir uključiti i gravitacijsko područje grada</a:t>
            </a:r>
          </a:p>
          <a:p>
            <a:pPr eaLnBrk="1" hangingPunct="1">
              <a:defRPr/>
            </a:pPr>
            <a:r>
              <a:rPr lang="hr-HR" dirty="0">
                <a:cs typeface="Calibri" pitchFamily="34" charset="0"/>
              </a:rPr>
              <a:t>raznolikost </a:t>
            </a:r>
            <a:r>
              <a:rPr lang="hr-HR" dirty="0" smtClean="0">
                <a:cs typeface="Calibri" pitchFamily="34" charset="0"/>
              </a:rPr>
              <a:t>razvojnih potencijala i potreba </a:t>
            </a:r>
            <a:r>
              <a:rPr lang="hr-HR" dirty="0">
                <a:cs typeface="Calibri" pitchFamily="34" charset="0"/>
              </a:rPr>
              <a:t>– </a:t>
            </a:r>
            <a:r>
              <a:rPr lang="hr-HR" dirty="0" smtClean="0">
                <a:cs typeface="Calibri" pitchFamily="34" charset="0"/>
              </a:rPr>
              <a:t>od jednostavnih projekta do složenih  integriranih razvojnih inicijativa i rješenja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hr-HR" dirty="0" smtClean="0">
              <a:cs typeface="Calibri" pitchFamily="34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hr-HR" sz="3600" dirty="0" smtClean="0">
                <a:cs typeface="Calibri" pitchFamily="34" charset="0"/>
              </a:rPr>
              <a:t>Potrebna veća uključenost i prepoznatljivost razvojnih potencijala i potreba velikih gradova te njihovog </a:t>
            </a:r>
            <a:r>
              <a:rPr lang="hr-HR" sz="3600" b="1" dirty="0" smtClean="0">
                <a:cs typeface="Calibri" pitchFamily="34" charset="0"/>
              </a:rPr>
              <a:t>mjesta i uloge u razvoju županija </a:t>
            </a:r>
            <a:r>
              <a:rPr lang="hr-HR" sz="3600" dirty="0" smtClean="0">
                <a:cs typeface="Calibri" pitchFamily="34" charset="0"/>
              </a:rPr>
              <a:t>u županijskim razvojnim strategijama!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0188" y="115888"/>
            <a:ext cx="7797800" cy="706437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kern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Partnerstvo za razvoj – Lokalne akcijske grupe (LAG)</a:t>
            </a:r>
          </a:p>
        </p:txBody>
      </p:sp>
      <p:sp>
        <p:nvSpPr>
          <p:cNvPr id="100354" name="Rezervirano mjesto teksta 2"/>
          <p:cNvSpPr>
            <a:spLocks noGrp="1"/>
          </p:cNvSpPr>
          <p:nvPr>
            <p:ph type="body" idx="4294967295"/>
          </p:nvPr>
        </p:nvSpPr>
        <p:spPr>
          <a:xfrm>
            <a:off x="250825" y="1412875"/>
            <a:ext cx="8280400" cy="5184775"/>
          </a:xfrm>
        </p:spPr>
        <p:txBody>
          <a:bodyPr/>
          <a:lstStyle/>
          <a:p>
            <a:pPr eaLnBrk="1" hangingPunct="1"/>
            <a:r>
              <a:rPr lang="hr-HR" sz="2200" smtClean="0">
                <a:cs typeface="Calibri" pitchFamily="34" charset="0"/>
              </a:rPr>
              <a:t>Lokalne inicijative za razvoj (CLLD - </a:t>
            </a:r>
            <a:r>
              <a:rPr lang="hr-HR" sz="2200" i="1" smtClean="0">
                <a:cs typeface="Calibri" pitchFamily="34" charset="0"/>
              </a:rPr>
              <a:t>Community-led local development</a:t>
            </a:r>
            <a:r>
              <a:rPr lang="hr-HR" sz="2200" smtClean="0">
                <a:cs typeface="Calibri" pitchFamily="34" charset="0"/>
              </a:rPr>
              <a:t>) </a:t>
            </a:r>
          </a:p>
          <a:p>
            <a:pPr lvl="1" eaLnBrk="1" hangingPunct="1"/>
            <a:r>
              <a:rPr lang="hr-HR" sz="2200" smtClean="0">
                <a:cs typeface="Calibri" pitchFamily="34" charset="0"/>
              </a:rPr>
              <a:t>mogu se, osim iz EARDF-a od 2014. poticati i iz ERDF-a, ESF-a, EMFF-a</a:t>
            </a:r>
          </a:p>
          <a:p>
            <a:pPr eaLnBrk="1" hangingPunct="1"/>
            <a:r>
              <a:rPr lang="hr-HR" sz="2200" smtClean="0">
                <a:cs typeface="Calibri" pitchFamily="34" charset="0"/>
              </a:rPr>
              <a:t>CLLD </a:t>
            </a:r>
          </a:p>
          <a:p>
            <a:pPr lvl="1" eaLnBrk="1" hangingPunct="1"/>
            <a:r>
              <a:rPr lang="hr-HR" sz="2200" smtClean="0">
                <a:cs typeface="Calibri" pitchFamily="34" charset="0"/>
              </a:rPr>
              <a:t>fokusiran na specifično područje (urbano/ruralno/obalno/planinsko i sl.)</a:t>
            </a:r>
          </a:p>
          <a:p>
            <a:pPr lvl="1" eaLnBrk="1" hangingPunct="1"/>
            <a:r>
              <a:rPr lang="hr-HR" sz="2200" smtClean="0">
                <a:cs typeface="Calibri" pitchFamily="34" charset="0"/>
              </a:rPr>
              <a:t>ključni dionik </a:t>
            </a:r>
            <a:r>
              <a:rPr lang="hr-HR" sz="2200" b="1" smtClean="0">
                <a:cs typeface="Calibri" pitchFamily="34" charset="0"/>
              </a:rPr>
              <a:t>je Lokalna akcijska grupa </a:t>
            </a:r>
            <a:r>
              <a:rPr lang="hr-HR" sz="2200" smtClean="0">
                <a:cs typeface="Calibri" pitchFamily="34" charset="0"/>
              </a:rPr>
              <a:t>(</a:t>
            </a:r>
            <a:r>
              <a:rPr lang="hr-HR" sz="2200" b="1" smtClean="0">
                <a:cs typeface="Calibri" pitchFamily="34" charset="0"/>
              </a:rPr>
              <a:t>LAG</a:t>
            </a:r>
            <a:r>
              <a:rPr lang="hr-HR" sz="2200" smtClean="0">
                <a:cs typeface="Calibri" pitchFamily="34" charset="0"/>
              </a:rPr>
              <a:t>)</a:t>
            </a:r>
          </a:p>
          <a:p>
            <a:pPr lvl="1" eaLnBrk="1" hangingPunct="1"/>
            <a:r>
              <a:rPr lang="hr-HR" sz="2200" smtClean="0">
                <a:cs typeface="Calibri" pitchFamily="34" charset="0"/>
              </a:rPr>
              <a:t>temeljen na višesektorskoj i prostorno temeljenoj </a:t>
            </a:r>
            <a:r>
              <a:rPr lang="hr-HR" sz="2200" b="1" u="sng" smtClean="0">
                <a:cs typeface="Calibri" pitchFamily="34" charset="0"/>
              </a:rPr>
              <a:t>strategiji</a:t>
            </a:r>
            <a:r>
              <a:rPr lang="hr-HR" sz="2200" smtClean="0">
                <a:cs typeface="Calibri" pitchFamily="34" charset="0"/>
              </a:rPr>
              <a:t> (</a:t>
            </a:r>
            <a:r>
              <a:rPr lang="hr-HR" sz="2200" i="1" smtClean="0">
                <a:cs typeface="Calibri" pitchFamily="34" charset="0"/>
              </a:rPr>
              <a:t>Lokalna razvojna strategija)</a:t>
            </a:r>
          </a:p>
          <a:p>
            <a:pPr lvl="1" eaLnBrk="1" hangingPunct="1"/>
            <a:r>
              <a:rPr lang="hr-HR" sz="2200" smtClean="0">
                <a:cs typeface="Calibri" pitchFamily="34" charset="0"/>
              </a:rPr>
              <a:t>osmišljen na temelju analize lokalnih potreba i potencijala</a:t>
            </a:r>
          </a:p>
          <a:p>
            <a:pPr lvl="1" eaLnBrk="1" hangingPunct="1"/>
            <a:r>
              <a:rPr lang="hr-HR" sz="2200" smtClean="0">
                <a:cs typeface="Calibri" pitchFamily="34" charset="0"/>
              </a:rPr>
              <a:t>obuhvaća područje od 10.000 do 150.000 stanovnika</a:t>
            </a:r>
          </a:p>
          <a:p>
            <a:pPr lvl="1" eaLnBrk="1" hangingPunct="1"/>
            <a:endParaRPr lang="hr-HR" smtClean="0">
              <a:cs typeface="Calibri" pitchFamily="34" charset="0"/>
            </a:endParaRPr>
          </a:p>
          <a:p>
            <a:pPr eaLnBrk="1" hangingPunct="1"/>
            <a:endParaRPr lang="hr-HR" smtClean="0">
              <a:cs typeface="Calibri" pitchFamily="34" charset="0"/>
            </a:endParaRPr>
          </a:p>
          <a:p>
            <a:pPr eaLnBrk="1" hangingPunct="1"/>
            <a:endParaRPr lang="hr-HR" smtClean="0">
              <a:cs typeface="Calibri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366&quot;&gt;&lt;/object&gt;&lt;object type=&quot;2&quot; unique_id=&quot;10367&quot;&gt;&lt;object type=&quot;3&quot; unique_id=&quot;10368&quot;&gt;&lt;property id=&quot;20148&quot; value=&quot;5&quot;/&gt;&lt;property id=&quot;20300&quot; value=&quot;Slide 1&quot;/&gt;&lt;property id=&quot;20307&quot; value=&quot;259&quot;/&gt;&lt;/object&gt;&lt;object type=&quot;3&quot; unique_id=&quot;10369&quot;&gt;&lt;property id=&quot;20148&quot; value=&quot;5&quot;/&gt;&lt;property id=&quot;20300&quot; value=&quot;Slide 2&quot;/&gt;&lt;property id=&quot;20307&quot; value=&quot;258&quot;/&gt;&lt;/object&gt;&lt;object type=&quot;3&quot; unique_id=&quot;10370&quot;&gt;&lt;property id=&quot;20148&quot; value=&quot;5&quot;/&gt;&lt;property id=&quot;20300&quot; value=&quot;Slide 3&quot;/&gt;&lt;property id=&quot;20307&quot; value=&quot;256&quot;/&gt;&lt;/object&gt;&lt;/object&gt;&lt;/object&gt;&lt;/database&gt;"/>
  <p:tag name="SECTOMILLISECCONVERTED" val="1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mrrfe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4638</TotalTime>
  <Words>1538</Words>
  <Application>Microsoft Office PowerPoint</Application>
  <PresentationFormat>On-screen Show (4:3)</PresentationFormat>
  <Paragraphs>163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mrrfeu</vt:lpstr>
      <vt:lpstr>Blank</vt:lpstr>
      <vt:lpstr>PowerPoint Presentation</vt:lpstr>
      <vt:lpstr>Urbani razvoj u prijedlogu nove regulative</vt:lpstr>
      <vt:lpstr>Urbani razvoj u prijedlogu nove regulative – </vt:lpstr>
      <vt:lpstr>Urbani razvoj u prijedlogu nove regulative -</vt:lpstr>
      <vt:lpstr>Urbani razvoj u prijedlogu nove regulative</vt:lpstr>
      <vt:lpstr>Urbani razvoj u prijedlogu nove regulative</vt:lpstr>
      <vt:lpstr>Strateški razvojni dokumenti</vt:lpstr>
      <vt:lpstr>Gradovi i strateški razvojni dokumenti</vt:lpstr>
      <vt:lpstr>Partnerstvo za razvoj – Lokalne akcijske grupe (LAG)</vt:lpstr>
      <vt:lpstr>Jačanje kapaciteta – timovi za pripremu i provedbu projekata</vt:lpstr>
      <vt:lpstr>Priprema razvojnih projekata</vt:lpstr>
      <vt:lpstr>Planiranje sredstava za sufinanciranje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JOSIP</dc:creator>
  <cp:lastModifiedBy>Jelena Habek</cp:lastModifiedBy>
  <cp:revision>129</cp:revision>
  <cp:lastPrinted>2012-12-05T08:56:22Z</cp:lastPrinted>
  <dcterms:created xsi:type="dcterms:W3CDTF">2012-05-11T13:49:40Z</dcterms:created>
  <dcterms:modified xsi:type="dcterms:W3CDTF">2012-12-10T11:54:29Z</dcterms:modified>
</cp:coreProperties>
</file>